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896" r:id="rId1"/>
  </p:sldMasterIdLst>
  <p:notesMasterIdLst>
    <p:notesMasterId r:id="rId18"/>
  </p:notesMasterIdLst>
  <p:sldIdLst>
    <p:sldId id="256" r:id="rId2"/>
    <p:sldId id="257" r:id="rId3"/>
    <p:sldId id="262" r:id="rId4"/>
    <p:sldId id="278" r:id="rId5"/>
    <p:sldId id="273" r:id="rId6"/>
    <p:sldId id="272" r:id="rId7"/>
    <p:sldId id="265" r:id="rId8"/>
    <p:sldId id="263" r:id="rId9"/>
    <p:sldId id="283" r:id="rId10"/>
    <p:sldId id="279" r:id="rId11"/>
    <p:sldId id="284" r:id="rId12"/>
    <p:sldId id="269" r:id="rId13"/>
    <p:sldId id="285" r:id="rId14"/>
    <p:sldId id="276" r:id="rId15"/>
    <p:sldId id="277" r:id="rId16"/>
    <p:sldId id="258" r:id="rId17"/>
  </p:sldIdLst>
  <p:sldSz cx="12192000" cy="6858000"/>
  <p:notesSz cx="6858000" cy="9144000"/>
  <p:embeddedFontLst>
    <p:embeddedFont>
      <p:font typeface="Gilroy Bold" pitchFamily="2" charset="77"/>
      <p:bold r:id="rId19"/>
    </p:embeddedFont>
    <p:embeddedFont>
      <p:font typeface="Gilroy Medium" pitchFamily="2" charset="77"/>
      <p:regular r:id="rId20"/>
    </p:embeddedFont>
    <p:embeddedFont>
      <p:font typeface="Verdana" panose="020B0604030504040204" pitchFamily="34" charset="0"/>
      <p:regular r:id="rId21"/>
      <p:bold r:id="rId22"/>
      <p:italic r:id="rId23"/>
      <p:boldItalic r:id="rId24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6D35B79-5CE4-0B29-8DEA-CCC0DF9C49A2}" v="1989" dt="2024-06-17T22:15:00.790"/>
    <p1510:client id="{1967437C-E675-2026-8758-F98F25B8386F}" v="247" dt="2024-06-16T17:48:55.556"/>
    <p1510:client id="{65C5D356-73FE-82F0-E3E4-9E3394A72DBF}" v="132" dt="2024-06-17T19:33:27.231"/>
    <p1510:client id="{9D3CC722-597B-14F4-7222-B1134923CD19}" v="789" dt="2024-06-16T16:48:01.850"/>
    <p1510:client id="{EA9FC22A-F5FB-3B7F-8216-3F3DA5E239DB}" v="1627" dt="2024-06-17T16:58:40.787"/>
  </p1510:revLst>
</p1510:revInfo>
</file>

<file path=ppt/tableStyles.xml><?xml version="1.0" encoding="utf-8"?>
<a:tblStyleLst xmlns:a="http://schemas.openxmlformats.org/drawingml/2006/main" def="{5C22544A-7EE6-4342-B048-85BDC9FD1C3A}">
  <a:tblStyle styleId="{68D230F3-CF80-4859-8CE7-A43EE81993B5}" styleName="Light Style 1 –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–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–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E171933-4619-4E11-9A3F-F7608DF75F80}" styleName="Medium Style 1 –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FABFCF23-3B69-468F-B69F-88F6DE6A72F2}" styleName="Medium Style 1 –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–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46F890A9-2807-4EBB-B81D-B2AA78EC7F39}" styleName="Dark Style 2 –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DCAF9ED-07DC-4A11-8D7F-57B35C25682E}" styleName="Medium Style 1 –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69C7853C-536D-4A76-A0AE-DD22124D55A5}" styleName="Themed Style 1 –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651" autoAdjust="0"/>
    <p:restoredTop sz="94660"/>
  </p:normalViewPr>
  <p:slideViewPr>
    <p:cSldViewPr snapToGrid="0">
      <p:cViewPr>
        <p:scale>
          <a:sx n="99" d="100"/>
          <a:sy n="99" d="100"/>
        </p:scale>
        <p:origin x="1464" y="19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B9DC91-30C7-46AB-ADDB-A80A0533D77A}" type="datetimeFigureOut">
              <a:rPr lang="ru-RU" smtClean="0"/>
              <a:t>30.04.2025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B6BEC5-E5BF-4073-B59F-AF429BC8313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939451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Тема моей выпускной квалификационной работы</a:t>
            </a:r>
            <a:endParaRPr lang="ru-RU" dirty="0">
              <a:ea typeface="Calibri"/>
              <a:cs typeface="Calibri"/>
            </a:endParaRPr>
          </a:p>
          <a:p>
            <a:r>
              <a:rPr lang="ru-RU" b="1" dirty="0"/>
              <a:t>КЛИЕНТСКАЯ ЧАСТЬ КОНСТРУКТОРА БИЗНЕС-ПРОЦЕССОВ В НОТАЦИИ CFF ДЛЯ СИСТЕМЫ УПРАВЛЕНИЯ ПРЕДПРИЯТИЕМ</a:t>
            </a:r>
            <a:endParaRPr lang="ru-RU" dirty="0">
              <a:ea typeface="Calibri"/>
              <a:cs typeface="Calibri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B6BEC5-E5BF-4073-B59F-AF429BC83136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785845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Одним из требований заказчика было использование нотации Cross-</a:t>
            </a:r>
            <a:r>
              <a:rPr lang="ru-RU" dirty="0" err="1"/>
              <a:t>Functional</a:t>
            </a:r>
            <a:r>
              <a:rPr lang="ru-RU" dirty="0"/>
              <a:t> </a:t>
            </a:r>
            <a:r>
              <a:rPr lang="ru-RU" dirty="0" err="1"/>
              <a:t>Flowchart</a:t>
            </a:r>
            <a:r>
              <a:rPr lang="ru-RU" dirty="0"/>
              <a:t> при разработке модуля конструктора процессов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B6BEC5-E5BF-4073-B59F-AF429BC83136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831506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Одним из требований заказчика было использование нотации Cross-</a:t>
            </a:r>
            <a:r>
              <a:rPr lang="ru-RU" dirty="0" err="1"/>
              <a:t>Functional</a:t>
            </a:r>
            <a:r>
              <a:rPr lang="ru-RU" dirty="0"/>
              <a:t> </a:t>
            </a:r>
            <a:r>
              <a:rPr lang="ru-RU" dirty="0" err="1"/>
              <a:t>Flowchart</a:t>
            </a:r>
            <a:r>
              <a:rPr lang="ru-RU" dirty="0"/>
              <a:t> при разработке модуля конструктора процессов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B6BEC5-E5BF-4073-B59F-AF429BC83136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426572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>
                <a:ea typeface="Calibri"/>
                <a:cs typeface="Calibri"/>
              </a:rPr>
              <a:t>В ходе работы было разработано 12 дизайн макетов в </a:t>
            </a:r>
            <a:r>
              <a:rPr lang="ru-RU" dirty="0" err="1">
                <a:ea typeface="Calibri"/>
                <a:cs typeface="Calibri"/>
              </a:rPr>
              <a:t>Figma</a:t>
            </a:r>
            <a:r>
              <a:rPr lang="ru-RU" dirty="0">
                <a:ea typeface="Calibri"/>
                <a:cs typeface="Calibri"/>
              </a:rPr>
              <a:t>, все макеты были разработаны в соответствии с уже существующими принципами дизайна системы и с использованием компонентов из уже имеющегося UI </a:t>
            </a:r>
            <a:r>
              <a:rPr lang="ru-RU" dirty="0" err="1">
                <a:ea typeface="Calibri"/>
                <a:cs typeface="Calibri"/>
              </a:rPr>
              <a:t>kit'а</a:t>
            </a:r>
            <a:r>
              <a:rPr lang="ru-RU" dirty="0">
                <a:ea typeface="Calibri"/>
                <a:cs typeface="Calibri"/>
              </a:rPr>
              <a:t>, который </a:t>
            </a:r>
            <a:r>
              <a:rPr lang="ru-RU" dirty="0" err="1">
                <a:ea typeface="Calibri"/>
                <a:cs typeface="Calibri"/>
              </a:rPr>
              <a:t>соответсвует</a:t>
            </a:r>
            <a:r>
              <a:rPr lang="ru-RU" dirty="0">
                <a:ea typeface="Calibri"/>
                <a:cs typeface="Calibri"/>
              </a:rPr>
              <a:t> принципам </a:t>
            </a:r>
            <a:r>
              <a:rPr lang="ru-RU" dirty="0" err="1">
                <a:ea typeface="Calibri"/>
                <a:cs typeface="Calibri"/>
              </a:rPr>
              <a:t>Material</a:t>
            </a:r>
            <a:r>
              <a:rPr lang="ru-RU" dirty="0">
                <a:ea typeface="Calibri"/>
                <a:cs typeface="Calibri"/>
              </a:rPr>
              <a:t> Design</a:t>
            </a:r>
            <a:endParaRPr lang="ru-RU" dirty="0" err="1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B6BEC5-E5BF-4073-B59F-AF429BC83136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5272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>
                <a:ea typeface="Calibri"/>
                <a:cs typeface="Calibri"/>
              </a:rPr>
              <a:t>В ходе работы было разработано 12 дизайн макетов в </a:t>
            </a:r>
            <a:r>
              <a:rPr lang="ru-RU" dirty="0" err="1">
                <a:ea typeface="Calibri"/>
                <a:cs typeface="Calibri"/>
              </a:rPr>
              <a:t>Figma</a:t>
            </a:r>
            <a:r>
              <a:rPr lang="ru-RU" dirty="0">
                <a:ea typeface="Calibri"/>
                <a:cs typeface="Calibri"/>
              </a:rPr>
              <a:t>, все макеты были разработаны в соответствии с уже существующими принципами дизайна системы и с использованием компонентов из уже имеющегося UI </a:t>
            </a:r>
            <a:r>
              <a:rPr lang="ru-RU" dirty="0" err="1">
                <a:ea typeface="Calibri"/>
                <a:cs typeface="Calibri"/>
              </a:rPr>
              <a:t>kit'а</a:t>
            </a:r>
            <a:r>
              <a:rPr lang="ru-RU" dirty="0">
                <a:ea typeface="Calibri"/>
                <a:cs typeface="Calibri"/>
              </a:rPr>
              <a:t>, который </a:t>
            </a:r>
            <a:r>
              <a:rPr lang="ru-RU" dirty="0" err="1">
                <a:ea typeface="Calibri"/>
                <a:cs typeface="Calibri"/>
              </a:rPr>
              <a:t>соответсвует</a:t>
            </a:r>
            <a:r>
              <a:rPr lang="ru-RU" dirty="0">
                <a:ea typeface="Calibri"/>
                <a:cs typeface="Calibri"/>
              </a:rPr>
              <a:t> принципам </a:t>
            </a:r>
            <a:r>
              <a:rPr lang="ru-RU" dirty="0" err="1">
                <a:ea typeface="Calibri"/>
                <a:cs typeface="Calibri"/>
              </a:rPr>
              <a:t>Material</a:t>
            </a:r>
            <a:r>
              <a:rPr lang="ru-RU" dirty="0">
                <a:ea typeface="Calibri"/>
                <a:cs typeface="Calibri"/>
              </a:rPr>
              <a:t> Design</a:t>
            </a:r>
            <a:endParaRPr lang="ru-RU" dirty="0" err="1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B6BEC5-E5BF-4073-B59F-AF429BC83136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67956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Рассмотрим работоспособность программного компонента на примере настройки линейного бизнес-процесса.</a:t>
            </a:r>
          </a:p>
          <a:p>
            <a:pPr marL="171450" indent="-171450">
              <a:buFont typeface="Arial"/>
              <a:buChar char="•"/>
            </a:pPr>
            <a:r>
              <a:rPr lang="ru-RU" dirty="0"/>
              <a:t>Под аккаунтом архитектора перейдём на страницу настроек и выберем пункт Список бизнес-процессов.</a:t>
            </a:r>
            <a:endParaRPr lang="ru-RU" dirty="0"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ru-RU" dirty="0"/>
              <a:t>На открывшейся странице перейдём в нужную нам директорию. </a:t>
            </a:r>
            <a:endParaRPr lang="ru-RU" dirty="0"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ru-RU" dirty="0"/>
              <a:t>Создадим новый бизнес-процесс нажав на кнопку "Плюс" в верхней части страницы</a:t>
            </a:r>
            <a:endParaRPr lang="ru-RU" dirty="0"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ru-RU" dirty="0"/>
              <a:t>Мы попадаем на страницу настройки бизнес-процесса.</a:t>
            </a:r>
            <a:endParaRPr lang="ru-RU" dirty="0"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ru-RU" dirty="0"/>
              <a:t>Первым делом перейдём на вкладку Настройка процесса</a:t>
            </a:r>
            <a:endParaRPr lang="ru-RU" dirty="0"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ru-RU" dirty="0"/>
              <a:t>Изменим название процесса и добавим участников, также на этой странице можно изменить местоположение процесса, </a:t>
            </a:r>
            <a:r>
              <a:rPr lang="ru-RU" dirty="0" err="1"/>
              <a:t>т.е</a:t>
            </a:r>
            <a:r>
              <a:rPr lang="ru-RU" dirty="0"/>
              <a:t> изменить директорию, в которой он расположен.</a:t>
            </a:r>
            <a:endParaRPr lang="ru-RU" dirty="0"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ru-RU" dirty="0"/>
              <a:t>Сохраним изменения, видим сообщение об успешном редактировании процесса, а также то, что название процесса в верхней части страницы изменилось.</a:t>
            </a:r>
            <a:endParaRPr lang="ru-RU" dirty="0"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ru-RU" dirty="0"/>
              <a:t>Перейдём на вкладку полотно процесса и создадим новую дорожку </a:t>
            </a:r>
            <a:r>
              <a:rPr lang="ru-RU" dirty="0" err="1"/>
              <a:t>оргедениц</a:t>
            </a:r>
            <a:r>
              <a:rPr lang="ru-RU" dirty="0"/>
              <a:t>.</a:t>
            </a:r>
            <a:endParaRPr lang="ru-RU" dirty="0"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ru-RU" dirty="0"/>
              <a:t>Зададим название и роли дорожке</a:t>
            </a:r>
            <a:endParaRPr lang="ru-RU" dirty="0"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ru-RU" dirty="0"/>
              <a:t>Добавим в процесс новый этап, его ответственные автоматически были выбраны из дорожки </a:t>
            </a:r>
            <a:r>
              <a:rPr lang="ru-RU" dirty="0" err="1"/>
              <a:t>оргедениц</a:t>
            </a:r>
            <a:r>
              <a:rPr lang="ru-RU" dirty="0"/>
              <a:t>.</a:t>
            </a:r>
            <a:endParaRPr lang="ru-RU" dirty="0"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ru-RU" dirty="0"/>
              <a:t>Изменим связи в процессе так, чтобы наш новый этап стал промежуточным, также прошу заметить, что при перемещении этапов внутри дорожек, ширина дорожки автоматически подстраивается под координаты этапов.</a:t>
            </a:r>
            <a:endParaRPr lang="ru-RU" dirty="0"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ru-RU" dirty="0"/>
              <a:t>При необходимости изменим высоту дорожки и поменяем дорожки местами.</a:t>
            </a:r>
            <a:endParaRPr lang="ru-RU" dirty="0"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ru-RU" dirty="0"/>
              <a:t>Теперь настроим переменные процесса, для этого перейдём на вкладку Настройка переменных</a:t>
            </a:r>
          </a:p>
          <a:p>
            <a:pPr marL="171450" indent="-171450">
              <a:buFont typeface="Arial"/>
              <a:buChar char="•"/>
            </a:pPr>
            <a:r>
              <a:rPr lang="ru-RU" dirty="0"/>
              <a:t>Добавим в </a:t>
            </a:r>
            <a:r>
              <a:rPr lang="ru-RU" dirty="0" err="1"/>
              <a:t>процес</a:t>
            </a:r>
            <a:r>
              <a:rPr lang="ru-RU" dirty="0"/>
              <a:t> переменную типа текст с ограничением по </a:t>
            </a:r>
            <a:r>
              <a:rPr lang="ru-RU" dirty="0" err="1"/>
              <a:t>колличеству</a:t>
            </a:r>
            <a:r>
              <a:rPr lang="ru-RU" dirty="0"/>
              <a:t> символов 5.</a:t>
            </a:r>
          </a:p>
          <a:p>
            <a:pPr marL="171450" indent="-171450">
              <a:buFont typeface="Arial"/>
              <a:buChar char="•"/>
            </a:pPr>
            <a:r>
              <a:rPr lang="ru-RU" dirty="0"/>
              <a:t>Значение переменной по умолчанию ограничено 5 символами.</a:t>
            </a:r>
          </a:p>
          <a:p>
            <a:pPr marL="171450" indent="-171450">
              <a:buFont typeface="Arial"/>
              <a:buChar char="•"/>
            </a:pPr>
            <a:r>
              <a:rPr lang="ru-RU" dirty="0"/>
              <a:t>Добавим действие с переменной на созданном ранее промежуточном этапе.</a:t>
            </a:r>
          </a:p>
          <a:p>
            <a:pPr marL="171450" indent="-171450">
              <a:buFont typeface="Arial"/>
              <a:buChar char="•"/>
            </a:pPr>
            <a:r>
              <a:rPr lang="ru-RU" dirty="0"/>
              <a:t>Проверим что переменная добавилась в этап.</a:t>
            </a:r>
            <a:endParaRPr lang="ru-RU" dirty="0">
              <a:cs typeface="Calibri" panose="020F0502020204030204"/>
            </a:endParaRPr>
          </a:p>
          <a:p>
            <a:endParaRPr lang="ru-RU" dirty="0">
              <a:ea typeface="Calibri"/>
              <a:cs typeface="Calibri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B6BEC5-E5BF-4073-B59F-AF429BC83136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266002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>
                <a:ea typeface="Calibri"/>
                <a:cs typeface="Calibri"/>
              </a:rPr>
              <a:t>В рамках данной работы была разработана клиентская часть конструктора бизнес-процессов в нотации CFF для системы управления предприятием "Business </a:t>
            </a:r>
            <a:r>
              <a:rPr lang="ru-RU" dirty="0" err="1">
                <a:ea typeface="Calibri"/>
                <a:cs typeface="Calibri"/>
              </a:rPr>
              <a:t>Pad</a:t>
            </a:r>
            <a:r>
              <a:rPr lang="ru-RU" dirty="0">
                <a:ea typeface="Calibri"/>
                <a:cs typeface="Calibri"/>
              </a:rPr>
              <a:t>", с учетом потребностей заказчика. </a:t>
            </a:r>
            <a:br>
              <a:rPr lang="ru-RU" dirty="0">
                <a:ea typeface="Calibri"/>
                <a:cs typeface="Calibri"/>
              </a:rPr>
            </a:br>
            <a:r>
              <a:rPr lang="ru-RU" dirty="0">
                <a:ea typeface="Calibri"/>
                <a:cs typeface="Calibri"/>
              </a:rPr>
              <a:t>В ходе работы были решены все сформулированные задачи, а код системы был передан заказчику.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B6BEC5-E5BF-4073-B59F-AF429BC83136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440470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B6BEC5-E5BF-4073-B59F-AF429BC83136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529134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>
                <a:cs typeface="Calibri"/>
              </a:rPr>
              <a:t>Работа является выполненной на заказ для системы управления предприятием "Business </a:t>
            </a:r>
            <a:r>
              <a:rPr lang="ru-RU" dirty="0" err="1">
                <a:cs typeface="Calibri"/>
              </a:rPr>
              <a:t>Pad</a:t>
            </a:r>
            <a:r>
              <a:rPr lang="ru-RU" dirty="0">
                <a:cs typeface="Calibri"/>
              </a:rPr>
              <a:t>" и является актуальной, так </a:t>
            </a:r>
            <a:r>
              <a:rPr lang="ru-RU" dirty="0"/>
              <a:t>удовлетворяет следующим потребностям системы:</a:t>
            </a:r>
            <a:br>
              <a:rPr lang="ru-RU" dirty="0">
                <a:cs typeface="+mn-lt"/>
              </a:rPr>
            </a:br>
            <a:r>
              <a:rPr lang="ru-RU" dirty="0">
                <a:cs typeface="Calibri"/>
              </a:rPr>
              <a:t>– Автоматизировать процессы любой сложности</a:t>
            </a:r>
          </a:p>
          <a:p>
            <a:r>
              <a:rPr lang="ru-RU" dirty="0">
                <a:cs typeface="Calibri"/>
              </a:rPr>
              <a:t>– Переводить проверенные бизнес-правила в электронный формат</a:t>
            </a:r>
          </a:p>
          <a:p>
            <a:r>
              <a:rPr lang="ru-RU" dirty="0">
                <a:cs typeface="Calibri"/>
              </a:rPr>
              <a:t>– Настраивать бизнес-процессы под нужды каждого клиента</a:t>
            </a:r>
            <a:endParaRPr lang="ru-RU" dirty="0">
              <a:ea typeface="Calibri" panose="020F0502020204030204"/>
              <a:cs typeface="Calibri"/>
            </a:endParaRPr>
          </a:p>
          <a:p>
            <a:r>
              <a:rPr lang="ru-RU" dirty="0">
                <a:cs typeface="Calibri"/>
              </a:rPr>
              <a:t>– Снизить количество ошибок при внедрении</a:t>
            </a:r>
          </a:p>
          <a:p>
            <a:r>
              <a:rPr lang="ru-RU" dirty="0">
                <a:cs typeface="Calibri"/>
              </a:rPr>
              <a:t>– Улучшить пользовательский опыт</a:t>
            </a:r>
          </a:p>
          <a:p>
            <a:r>
              <a:rPr lang="ru-RU" dirty="0">
                <a:cs typeface="Calibri"/>
              </a:rPr>
              <a:t>– Повысить конкурентоспособность системы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B6BEC5-E5BF-4073-B59F-AF429BC83136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088304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>
                <a:cs typeface="Calibri"/>
              </a:rPr>
              <a:t>Целью данной работы является разработка </a:t>
            </a:r>
            <a:r>
              <a:rPr lang="ru-RU" dirty="0" err="1">
                <a:cs typeface="Calibri"/>
              </a:rPr>
              <a:t>кл</a:t>
            </a:r>
            <a:r>
              <a:rPr lang="en-US" dirty="0" err="1"/>
              <a:t>иентской</a:t>
            </a:r>
            <a:r>
              <a:rPr lang="en-US" dirty="0"/>
              <a:t> </a:t>
            </a:r>
            <a:r>
              <a:rPr lang="en-US" dirty="0" err="1"/>
              <a:t>части</a:t>
            </a:r>
            <a:r>
              <a:rPr lang="en-US" dirty="0"/>
              <a:t> </a:t>
            </a:r>
            <a:r>
              <a:rPr lang="en-US" dirty="0" err="1"/>
              <a:t>конструктора</a:t>
            </a:r>
            <a:r>
              <a:rPr lang="en-US" dirty="0"/>
              <a:t> </a:t>
            </a:r>
            <a:r>
              <a:rPr lang="en-US" dirty="0" err="1"/>
              <a:t>бизнес-процессов</a:t>
            </a:r>
            <a:r>
              <a:rPr lang="en-US" dirty="0"/>
              <a:t> в </a:t>
            </a:r>
            <a:r>
              <a:rPr lang="en-US" dirty="0" err="1"/>
              <a:t>нотации</a:t>
            </a:r>
            <a:r>
              <a:rPr lang="en-US" dirty="0"/>
              <a:t> CFF </a:t>
            </a:r>
            <a:r>
              <a:rPr lang="en-US" dirty="0" err="1"/>
              <a:t>для</a:t>
            </a:r>
            <a:r>
              <a:rPr lang="en-US" dirty="0"/>
              <a:t> </a:t>
            </a:r>
            <a:r>
              <a:rPr lang="en-US" dirty="0" err="1"/>
              <a:t>системы</a:t>
            </a:r>
            <a:r>
              <a:rPr lang="en-US" dirty="0"/>
              <a:t> </a:t>
            </a:r>
            <a:r>
              <a:rPr lang="en-US" dirty="0" err="1"/>
              <a:t>управления</a:t>
            </a:r>
            <a:r>
              <a:rPr lang="en-US" dirty="0"/>
              <a:t> </a:t>
            </a:r>
            <a:r>
              <a:rPr lang="en-US" dirty="0" err="1"/>
              <a:t>предприятием</a:t>
            </a:r>
            <a:r>
              <a:rPr lang="en-US" dirty="0"/>
              <a:t> «Business Pad».</a:t>
            </a:r>
            <a:br>
              <a:rPr lang="en-US" dirty="0">
                <a:cs typeface="+mn-lt"/>
              </a:rPr>
            </a:br>
            <a:br>
              <a:rPr lang="en-US" dirty="0">
                <a:cs typeface="+mn-lt"/>
              </a:rPr>
            </a:br>
            <a:r>
              <a:rPr lang="en-US" dirty="0" err="1">
                <a:cs typeface="+mn-lt"/>
              </a:rPr>
              <a:t>Для</a:t>
            </a:r>
            <a:r>
              <a:rPr lang="en-US" dirty="0">
                <a:cs typeface="+mn-lt"/>
              </a:rPr>
              <a:t> </a:t>
            </a:r>
            <a:r>
              <a:rPr lang="en-US" dirty="0" err="1">
                <a:cs typeface="+mn-lt"/>
              </a:rPr>
              <a:t>достижения</a:t>
            </a:r>
            <a:r>
              <a:rPr lang="en-US" dirty="0">
                <a:cs typeface="+mn-lt"/>
              </a:rPr>
              <a:t> </a:t>
            </a:r>
            <a:r>
              <a:rPr lang="en-US" dirty="0" err="1">
                <a:cs typeface="+mn-lt"/>
              </a:rPr>
              <a:t>поставленной</a:t>
            </a:r>
            <a:r>
              <a:rPr lang="en-US" dirty="0">
                <a:cs typeface="+mn-lt"/>
              </a:rPr>
              <a:t> </a:t>
            </a:r>
            <a:r>
              <a:rPr lang="en-US" dirty="0" err="1">
                <a:cs typeface="+mn-lt"/>
              </a:rPr>
              <a:t>цели</a:t>
            </a:r>
            <a:r>
              <a:rPr lang="en-US" dirty="0">
                <a:cs typeface="+mn-lt"/>
              </a:rPr>
              <a:t> </a:t>
            </a:r>
            <a:r>
              <a:rPr lang="en-US" dirty="0" err="1">
                <a:cs typeface="+mn-lt"/>
              </a:rPr>
              <a:t>были</a:t>
            </a:r>
            <a:r>
              <a:rPr lang="en-US" dirty="0">
                <a:cs typeface="+mn-lt"/>
              </a:rPr>
              <a:t> </a:t>
            </a:r>
            <a:r>
              <a:rPr lang="en-US" dirty="0" err="1">
                <a:cs typeface="+mn-lt"/>
              </a:rPr>
              <a:t>сформированы</a:t>
            </a:r>
            <a:r>
              <a:rPr lang="en-US" dirty="0">
                <a:cs typeface="+mn-lt"/>
              </a:rPr>
              <a:t> </a:t>
            </a:r>
            <a:r>
              <a:rPr lang="en-US" dirty="0" err="1">
                <a:cs typeface="+mn-lt"/>
              </a:rPr>
              <a:t>задачи</a:t>
            </a:r>
            <a:r>
              <a:rPr lang="en-US" dirty="0">
                <a:cs typeface="+mn-lt"/>
              </a:rPr>
              <a:t> </a:t>
            </a:r>
            <a:r>
              <a:rPr lang="en-US" dirty="0" err="1">
                <a:cs typeface="+mn-lt"/>
              </a:rPr>
              <a:t>аналитического</a:t>
            </a:r>
            <a:r>
              <a:rPr lang="en-US" dirty="0">
                <a:cs typeface="+mn-lt"/>
              </a:rPr>
              <a:t> </a:t>
            </a:r>
            <a:r>
              <a:rPr lang="en-US" dirty="0" err="1">
                <a:cs typeface="+mn-lt"/>
              </a:rPr>
              <a:t>характера</a:t>
            </a:r>
            <a:r>
              <a:rPr lang="en-US" dirty="0">
                <a:cs typeface="+mn-lt"/>
              </a:rPr>
              <a:t>, </a:t>
            </a:r>
            <a:r>
              <a:rPr lang="en-US" dirty="0" err="1">
                <a:cs typeface="+mn-lt"/>
              </a:rPr>
              <a:t>задачи</a:t>
            </a:r>
            <a:r>
              <a:rPr lang="en-US" dirty="0">
                <a:cs typeface="+mn-lt"/>
              </a:rPr>
              <a:t> </a:t>
            </a:r>
            <a:r>
              <a:rPr lang="en-US" dirty="0" err="1">
                <a:cs typeface="+mn-lt"/>
              </a:rPr>
              <a:t>относящиеся</a:t>
            </a:r>
            <a:r>
              <a:rPr lang="en-US" dirty="0">
                <a:cs typeface="+mn-lt"/>
              </a:rPr>
              <a:t> </a:t>
            </a:r>
            <a:r>
              <a:rPr lang="en-US" dirty="0" err="1">
                <a:cs typeface="+mn-lt"/>
              </a:rPr>
              <a:t>непосредственно</a:t>
            </a:r>
            <a:r>
              <a:rPr lang="en-US" dirty="0">
                <a:cs typeface="+mn-lt"/>
              </a:rPr>
              <a:t> к </a:t>
            </a:r>
            <a:r>
              <a:rPr lang="en-US" dirty="0" err="1">
                <a:cs typeface="+mn-lt"/>
              </a:rPr>
              <a:t>разработке</a:t>
            </a:r>
            <a:r>
              <a:rPr lang="en-US" dirty="0">
                <a:cs typeface="+mn-lt"/>
              </a:rPr>
              <a:t> </a:t>
            </a:r>
            <a:r>
              <a:rPr lang="en-US" dirty="0" err="1">
                <a:cs typeface="+mn-lt"/>
              </a:rPr>
              <a:t>программного</a:t>
            </a:r>
            <a:r>
              <a:rPr lang="en-US" dirty="0">
                <a:cs typeface="+mn-lt"/>
              </a:rPr>
              <a:t> </a:t>
            </a:r>
            <a:r>
              <a:rPr lang="en-US" dirty="0" err="1">
                <a:cs typeface="+mn-lt"/>
              </a:rPr>
              <a:t>решения</a:t>
            </a:r>
            <a:r>
              <a:rPr lang="en-US" dirty="0">
                <a:cs typeface="+mn-lt"/>
              </a:rPr>
              <a:t> и </a:t>
            </a:r>
            <a:r>
              <a:rPr lang="en-US" dirty="0" err="1">
                <a:cs typeface="+mn-lt"/>
              </a:rPr>
              <a:t>рассмотрены</a:t>
            </a:r>
            <a:r>
              <a:rPr lang="en-US" dirty="0">
                <a:cs typeface="+mn-lt"/>
              </a:rPr>
              <a:t> </a:t>
            </a:r>
            <a:r>
              <a:rPr lang="en-US" dirty="0" err="1">
                <a:cs typeface="+mn-lt"/>
              </a:rPr>
              <a:t>аспекты</a:t>
            </a:r>
            <a:r>
              <a:rPr lang="en-US" dirty="0">
                <a:cs typeface="+mn-lt"/>
              </a:rPr>
              <a:t> </a:t>
            </a:r>
            <a:r>
              <a:rPr lang="en-US" dirty="0" err="1">
                <a:cs typeface="+mn-lt"/>
              </a:rPr>
              <a:t>надежности</a:t>
            </a:r>
            <a:r>
              <a:rPr lang="en-US" dirty="0">
                <a:cs typeface="+mn-lt"/>
              </a:rPr>
              <a:t> и </a:t>
            </a:r>
            <a:r>
              <a:rPr lang="en-US" dirty="0" err="1">
                <a:cs typeface="+mn-lt"/>
              </a:rPr>
              <a:t>дальнешего</a:t>
            </a:r>
            <a:r>
              <a:rPr lang="en-US" dirty="0">
                <a:cs typeface="+mn-lt"/>
              </a:rPr>
              <a:t> </a:t>
            </a:r>
            <a:r>
              <a:rPr lang="en-US" dirty="0" err="1">
                <a:cs typeface="+mn-lt"/>
              </a:rPr>
              <a:t>развития</a:t>
            </a:r>
            <a:r>
              <a:rPr lang="en-US" dirty="0">
                <a:cs typeface="+mn-lt"/>
              </a:rPr>
              <a:t> </a:t>
            </a:r>
            <a:r>
              <a:rPr lang="en-US" dirty="0" err="1">
                <a:cs typeface="+mn-lt"/>
              </a:rPr>
              <a:t>разработанного</a:t>
            </a:r>
            <a:r>
              <a:rPr lang="en-US" dirty="0">
                <a:cs typeface="+mn-lt"/>
              </a:rPr>
              <a:t> </a:t>
            </a:r>
            <a:r>
              <a:rPr lang="en-US" dirty="0" err="1">
                <a:cs typeface="+mn-lt"/>
              </a:rPr>
              <a:t>модуля</a:t>
            </a:r>
            <a:r>
              <a:rPr lang="en-US" dirty="0">
                <a:cs typeface="+mn-lt"/>
              </a:rPr>
              <a:t>.</a:t>
            </a:r>
            <a:br>
              <a:rPr lang="en-US" dirty="0">
                <a:cs typeface="+mn-lt"/>
              </a:rPr>
            </a:br>
            <a:endParaRPr lang="en-US" dirty="0">
              <a:cs typeface="Calibri"/>
            </a:endParaRPr>
          </a:p>
          <a:p>
            <a:endParaRPr lang="ru-RU" dirty="0">
              <a:cs typeface="Calibri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B6BEC5-E5BF-4073-B59F-AF429BC83136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272042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Российский</a:t>
            </a:r>
            <a:r>
              <a:rPr lang="en-US" dirty="0"/>
              <a:t> </a:t>
            </a:r>
            <a:r>
              <a:rPr lang="en-US" dirty="0" err="1"/>
              <a:t>рынок</a:t>
            </a:r>
            <a:r>
              <a:rPr lang="en-US" dirty="0"/>
              <a:t> ERP-</a:t>
            </a:r>
            <a:r>
              <a:rPr lang="en-US" dirty="0" err="1"/>
              <a:t>систем</a:t>
            </a:r>
            <a:r>
              <a:rPr lang="en-US" dirty="0"/>
              <a:t> </a:t>
            </a:r>
            <a:r>
              <a:rPr lang="en-US" dirty="0" err="1"/>
              <a:t>стремительно</a:t>
            </a:r>
            <a:r>
              <a:rPr lang="en-US" dirty="0"/>
              <a:t> </a:t>
            </a:r>
            <a:r>
              <a:rPr lang="en-US" dirty="0" err="1"/>
              <a:t>развивается</a:t>
            </a:r>
            <a:r>
              <a:rPr lang="en-US" dirty="0"/>
              <a:t> и </a:t>
            </a:r>
            <a:r>
              <a:rPr lang="en-US" dirty="0" err="1"/>
              <a:t>согласно</a:t>
            </a:r>
            <a:r>
              <a:rPr lang="en-US" dirty="0"/>
              <a:t> </a:t>
            </a:r>
            <a:r>
              <a:rPr lang="en-US" dirty="0" err="1"/>
              <a:t>прогнозам</a:t>
            </a:r>
            <a:r>
              <a:rPr lang="en-US" dirty="0"/>
              <a:t> «</a:t>
            </a:r>
            <a:r>
              <a:rPr lang="en-US" dirty="0" err="1"/>
              <a:t>Эдит</a:t>
            </a:r>
            <a:r>
              <a:rPr lang="en-US" dirty="0"/>
              <a:t> </a:t>
            </a:r>
            <a:r>
              <a:rPr lang="en-US" dirty="0" err="1"/>
              <a:t>Про</a:t>
            </a:r>
            <a:r>
              <a:rPr lang="en-US" dirty="0"/>
              <a:t>» </a:t>
            </a:r>
            <a:r>
              <a:rPr lang="en-US" dirty="0" err="1"/>
              <a:t>сохранит</a:t>
            </a:r>
            <a:r>
              <a:rPr lang="en-US" dirty="0"/>
              <a:t> </a:t>
            </a:r>
            <a:r>
              <a:rPr lang="en-US" dirty="0" err="1"/>
              <a:t>темпы</a:t>
            </a:r>
            <a:r>
              <a:rPr lang="en-US" dirty="0"/>
              <a:t> </a:t>
            </a:r>
            <a:r>
              <a:rPr lang="en-US" dirty="0" err="1"/>
              <a:t>роста</a:t>
            </a:r>
            <a:r>
              <a:rPr lang="en-US" dirty="0"/>
              <a:t> и </a:t>
            </a:r>
            <a:r>
              <a:rPr lang="en-US" dirty="0" err="1"/>
              <a:t>по</a:t>
            </a:r>
            <a:r>
              <a:rPr lang="en-US" dirty="0"/>
              <a:t> </a:t>
            </a:r>
            <a:r>
              <a:rPr lang="en-US" dirty="0" err="1"/>
              <a:t>итогам</a:t>
            </a:r>
            <a:r>
              <a:rPr lang="en-US" dirty="0"/>
              <a:t> </a:t>
            </a:r>
            <a:r>
              <a:rPr lang="en-US" dirty="0" err="1"/>
              <a:t>года</a:t>
            </a:r>
            <a:r>
              <a:rPr lang="en-US" dirty="0"/>
              <a:t> </a:t>
            </a:r>
            <a:r>
              <a:rPr lang="en-US" dirty="0" err="1"/>
              <a:t>увеличится</a:t>
            </a:r>
            <a:r>
              <a:rPr lang="en-US" dirty="0"/>
              <a:t> </a:t>
            </a:r>
            <a:r>
              <a:rPr lang="en-US" dirty="0" err="1"/>
              <a:t>на</a:t>
            </a:r>
            <a:r>
              <a:rPr lang="en-US" dirty="0"/>
              <a:t> 10-12%. </a:t>
            </a:r>
            <a:endParaRPr lang="en-US"/>
          </a:p>
          <a:p>
            <a:endParaRPr lang="ru-RU" dirty="0"/>
          </a:p>
          <a:p>
            <a:r>
              <a:rPr lang="ru-RU" dirty="0"/>
              <a:t>Этому способствуют как уход с рынка зарубежных вендоров, так и общий рост уровня цифровизации предприятий.</a:t>
            </a:r>
            <a:endParaRPr lang="ru-RU" dirty="0">
              <a:ea typeface="Calibri" panose="020F0502020204030204"/>
              <a:cs typeface="Calibri" panose="020F0502020204030204"/>
            </a:endParaRPr>
          </a:p>
          <a:p>
            <a:endParaRPr lang="ru-RU" dirty="0"/>
          </a:p>
          <a:p>
            <a:r>
              <a:rPr lang="ru-RU" dirty="0"/>
              <a:t>По данным «Эдит Про», до 2022 г. около 60% ERP-рынка России занимали решения глобальных лидеров – SAP, Oracle и Microsoft.</a:t>
            </a:r>
          </a:p>
          <a:p>
            <a:r>
              <a:rPr lang="ru-RU" dirty="0"/>
              <a:t>Сегодня уже более половины российского рынка ERP-систем приходится на отечественные решения.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B6BEC5-E5BF-4073-B59F-AF429BC83136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785528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Были определены три категории потенциальных пользователей разрабатываемого сервиса и выделены основные аспекты, которым следует уделить внимание при разработке, учитывая целевую аудиторию.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B6BEC5-E5BF-4073-B59F-AF429BC83136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099474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ru-RU" dirty="0"/>
              <a:t>В ходе анализа были рассмотрены аналоги систем управления бизнес-процессами и были выявлены следующие недостатки уже существующих на рынке решений:</a:t>
            </a:r>
            <a:br>
              <a:rPr lang="ru-RU" dirty="0">
                <a:ea typeface="Calibri"/>
                <a:cs typeface="+mn-lt"/>
              </a:rPr>
            </a:br>
            <a:endParaRPr lang="ru-RU">
              <a:ea typeface="Calibri"/>
              <a:cs typeface="Calibri"/>
            </a:endParaRPr>
          </a:p>
          <a:p>
            <a:pPr>
              <a:lnSpc>
                <a:spcPct val="150000"/>
              </a:lnSpc>
            </a:pPr>
            <a:r>
              <a:rPr lang="en-US" dirty="0"/>
              <a:t>– </a:t>
            </a:r>
            <a:r>
              <a:rPr lang="en-US" dirty="0" err="1"/>
              <a:t>Отсутствие</a:t>
            </a:r>
            <a:r>
              <a:rPr lang="en-US" dirty="0"/>
              <a:t> </a:t>
            </a:r>
            <a:r>
              <a:rPr lang="en-US" dirty="0" err="1"/>
              <a:t>гибкости</a:t>
            </a:r>
            <a:endParaRPr lang="en-US" dirty="0" err="1">
              <a:ea typeface="Calibri"/>
              <a:cs typeface="Calibri"/>
            </a:endParaRPr>
          </a:p>
          <a:p>
            <a:pPr>
              <a:lnSpc>
                <a:spcPct val="150000"/>
              </a:lnSpc>
            </a:pPr>
            <a:r>
              <a:rPr lang="en-US" dirty="0"/>
              <a:t>– </a:t>
            </a:r>
            <a:r>
              <a:rPr lang="en-US" dirty="0" err="1"/>
              <a:t>Сложность</a:t>
            </a:r>
            <a:r>
              <a:rPr lang="en-US" dirty="0"/>
              <a:t> </a:t>
            </a:r>
            <a:r>
              <a:rPr lang="en-US" dirty="0" err="1"/>
              <a:t>кастомизации</a:t>
            </a:r>
            <a:endParaRPr lang="en-US" dirty="0" err="1">
              <a:ea typeface="Calibri"/>
              <a:cs typeface="Calibri"/>
            </a:endParaRPr>
          </a:p>
          <a:p>
            <a:pPr>
              <a:lnSpc>
                <a:spcPct val="150000"/>
              </a:lnSpc>
            </a:pPr>
            <a:r>
              <a:rPr lang="en-US" dirty="0"/>
              <a:t>– </a:t>
            </a:r>
            <a:r>
              <a:rPr lang="en-US" dirty="0" err="1"/>
              <a:t>Ограниченная</a:t>
            </a:r>
            <a:r>
              <a:rPr lang="en-US" dirty="0"/>
              <a:t> </a:t>
            </a:r>
            <a:r>
              <a:rPr lang="en-US" dirty="0" err="1"/>
              <a:t>интеграция</a:t>
            </a:r>
            <a:endParaRPr lang="en-US" dirty="0" err="1">
              <a:ea typeface="Calibri"/>
              <a:cs typeface="Calibri"/>
            </a:endParaRPr>
          </a:p>
          <a:p>
            <a:pPr>
              <a:lnSpc>
                <a:spcPct val="150000"/>
              </a:lnSpc>
            </a:pPr>
            <a:r>
              <a:rPr lang="en-US" dirty="0"/>
              <a:t>– </a:t>
            </a:r>
            <a:r>
              <a:rPr lang="en-US" dirty="0" err="1"/>
              <a:t>Недостаточная</a:t>
            </a:r>
            <a:r>
              <a:rPr lang="en-US" dirty="0"/>
              <a:t> </a:t>
            </a:r>
            <a:r>
              <a:rPr lang="en-US" dirty="0" err="1"/>
              <a:t>адаптивность</a:t>
            </a:r>
            <a:r>
              <a:rPr lang="en-US" dirty="0"/>
              <a:t> к </a:t>
            </a:r>
            <a:r>
              <a:rPr lang="en-US" dirty="0" err="1"/>
              <a:t>изменениям</a:t>
            </a:r>
            <a:endParaRPr lang="en-US" dirty="0" err="1">
              <a:ea typeface="Calibri"/>
              <a:cs typeface="Calibri"/>
            </a:endParaRPr>
          </a:p>
          <a:p>
            <a:pPr>
              <a:lnSpc>
                <a:spcPct val="150000"/>
              </a:lnSpc>
            </a:pPr>
            <a:r>
              <a:rPr lang="en-US" dirty="0"/>
              <a:t>– </a:t>
            </a:r>
            <a:r>
              <a:rPr lang="en-US" dirty="0" err="1"/>
              <a:t>Высокие</a:t>
            </a:r>
            <a:r>
              <a:rPr lang="en-US" dirty="0"/>
              <a:t> </a:t>
            </a:r>
            <a:r>
              <a:rPr lang="en-US" dirty="0" err="1"/>
              <a:t>затраты</a:t>
            </a:r>
            <a:r>
              <a:rPr lang="en-US" dirty="0"/>
              <a:t> </a:t>
            </a:r>
            <a:r>
              <a:rPr lang="en-US" dirty="0" err="1"/>
              <a:t>на</a:t>
            </a:r>
            <a:r>
              <a:rPr lang="en-US" dirty="0"/>
              <a:t> </a:t>
            </a:r>
            <a:r>
              <a:rPr lang="en-US" dirty="0" err="1"/>
              <a:t>внедрение</a:t>
            </a:r>
            <a:r>
              <a:rPr lang="en-US" dirty="0"/>
              <a:t> и </a:t>
            </a:r>
            <a:r>
              <a:rPr lang="en-US" dirty="0" err="1"/>
              <a:t>поддержку</a:t>
            </a:r>
            <a:endParaRPr lang="en-US" dirty="0" err="1">
              <a:ea typeface="Calibri"/>
              <a:cs typeface="Calibri"/>
            </a:endParaRPr>
          </a:p>
          <a:p>
            <a:pPr>
              <a:lnSpc>
                <a:spcPct val="150000"/>
              </a:lnSpc>
            </a:pPr>
            <a:r>
              <a:rPr lang="en-US" dirty="0"/>
              <a:t>– </a:t>
            </a:r>
            <a:r>
              <a:rPr lang="en-US" dirty="0" err="1"/>
              <a:t>Отсутствие</a:t>
            </a:r>
            <a:r>
              <a:rPr lang="en-US" dirty="0"/>
              <a:t> </a:t>
            </a:r>
            <a:r>
              <a:rPr lang="en-US" dirty="0" err="1"/>
              <a:t>масштабируемости</a:t>
            </a:r>
            <a:endParaRPr lang="en-US" dirty="0" err="1">
              <a:ea typeface="Calibri"/>
              <a:cs typeface="Calibri"/>
            </a:endParaRPr>
          </a:p>
          <a:p>
            <a:br>
              <a:rPr lang="ru-RU" dirty="0">
                <a:cs typeface="+mn-lt"/>
              </a:rPr>
            </a:br>
            <a:r>
              <a:rPr lang="ru-RU" dirty="0"/>
              <a:t>Эти ограничения вызваны тем, что большинство ERP систем разрабатываются для определенных отраслей или типов бизнеса и могут не соответствовать уникальным требованиям конкретной компании. </a:t>
            </a:r>
            <a:br>
              <a:rPr lang="ru-RU" dirty="0">
                <a:cs typeface="+mn-lt"/>
              </a:rPr>
            </a:br>
            <a:r>
              <a:rPr lang="ru-RU" dirty="0"/>
              <a:t>Системы же, которые обладают высокой гибкостью, как правило требуют значительных инвестиций во внедрение, обучение персонала и поддержку.</a:t>
            </a:r>
            <a:br>
              <a:rPr lang="ru-RU" dirty="0">
                <a:cs typeface="+mn-lt"/>
              </a:rPr>
            </a:br>
            <a:br>
              <a:rPr lang="ru-RU" dirty="0">
                <a:cs typeface="+mn-lt"/>
              </a:rPr>
            </a:br>
            <a:r>
              <a:rPr lang="ru-RU" dirty="0"/>
              <a:t>Исходя из этого разработка собственного решения является наилучшим подходом к созданию гибкого и настраиваемого инструмента, который бы отвечал требованиям заказчика.</a:t>
            </a:r>
            <a:br>
              <a:rPr lang="ru-RU" dirty="0">
                <a:ea typeface="Calibri"/>
                <a:cs typeface="+mn-lt"/>
              </a:rPr>
            </a:br>
            <a:endParaRPr lang="ru-RU">
              <a:ea typeface="Calibri"/>
              <a:cs typeface="Calibri"/>
            </a:endParaRPr>
          </a:p>
          <a:p>
            <a:r>
              <a:rPr lang="ru-RU" err="1"/>
              <a:t>Camunda</a:t>
            </a:r>
            <a:r>
              <a:rPr lang="ru-RU" dirty="0"/>
              <a:t> BPM требует значительных ресурсов и имеет сложный интерфейс для пользователей, не обладающих техническими знаниями. </a:t>
            </a:r>
            <a:endParaRPr lang="ru-RU"/>
          </a:p>
          <a:p>
            <a:r>
              <a:rPr lang="ru-RU" dirty="0"/>
              <a:t>Облачная инфраструктура </a:t>
            </a:r>
            <a:r>
              <a:rPr lang="ru-RU" dirty="0" err="1"/>
              <a:t>Appian</a:t>
            </a:r>
            <a:r>
              <a:rPr lang="ru-RU" dirty="0"/>
              <a:t> ограничивает её использование и может быть сложной в настройке. </a:t>
            </a:r>
          </a:p>
          <a:p>
            <a:r>
              <a:rPr lang="ru-RU" dirty="0" err="1"/>
              <a:t>Bonita</a:t>
            </a:r>
            <a:r>
              <a:rPr lang="ru-RU" dirty="0"/>
              <a:t> BPM имеет ограниченные возможности для моделирования бизнес-процессов.</a:t>
            </a:r>
            <a:br>
              <a:rPr lang="ru-RU" dirty="0">
                <a:cs typeface="+mn-lt"/>
              </a:rPr>
            </a:br>
            <a:endParaRPr lang="ru-RU">
              <a:ea typeface="Calibri"/>
              <a:cs typeface="Calibri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B6BEC5-E5BF-4073-B59F-AF429BC83136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464158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Далее был проанализирован процесс внедрения нового бизнес-процесса на предприятии.</a:t>
            </a:r>
          </a:p>
          <a:p>
            <a:endParaRPr lang="ru-RU" dirty="0">
              <a:ea typeface="Calibri"/>
              <a:cs typeface="Calibri"/>
            </a:endParaRPr>
          </a:p>
          <a:p>
            <a:r>
              <a:rPr lang="ru-RU" dirty="0">
                <a:ea typeface="Calibri"/>
                <a:cs typeface="Calibri"/>
              </a:rPr>
              <a:t>До автоматизации от бизнес-аналитика требовалось сначала провести исследование процессов в компании, потом определиться с инструментами моделирования и после проектирования процесса создать перечень документов необходимых для внедрения процесса. </a:t>
            </a:r>
          </a:p>
          <a:p>
            <a:endParaRPr lang="ru-RU" dirty="0"/>
          </a:p>
          <a:p>
            <a:r>
              <a:rPr lang="ru-RU" dirty="0"/>
              <a:t>После автоматизации большая часть рутинных задачи бизнес-аналитика перекладывается на систему. Архитектору процесса, которым является бизнес-аналитик, необходимо лишь настроить процесс с помощью инструментов системы и согласовать его с руководством.</a:t>
            </a:r>
            <a:endParaRPr lang="ru-RU" dirty="0" err="1">
              <a:ea typeface="Calibri"/>
              <a:cs typeface="Calibri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B6BEC5-E5BF-4073-B59F-AF429BC83136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489589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Для разработки клиентской части был выбран язык программирования </a:t>
            </a:r>
            <a:r>
              <a:rPr lang="ru-RU" dirty="0" err="1"/>
              <a:t>TypeScript</a:t>
            </a:r>
            <a:r>
              <a:rPr lang="ru-RU" dirty="0"/>
              <a:t> для строй типизации и библиотека </a:t>
            </a:r>
            <a:r>
              <a:rPr lang="ru-RU" dirty="0" err="1"/>
              <a:t>React</a:t>
            </a:r>
            <a:r>
              <a:rPr lang="ru-RU" dirty="0"/>
              <a:t> для разработки пользовательского интерфейса. </a:t>
            </a:r>
            <a:endParaRPr lang="en-US" dirty="0">
              <a:cs typeface="+mn-lt"/>
            </a:endParaRPr>
          </a:p>
          <a:p>
            <a:r>
              <a:rPr lang="ru-RU" dirty="0"/>
              <a:t>Чтобы сократить время на разработку, была использована библиотека готовых компонентов </a:t>
            </a:r>
            <a:r>
              <a:rPr lang="ru-RU" dirty="0" err="1"/>
              <a:t>MaterialUI</a:t>
            </a:r>
            <a:r>
              <a:rPr lang="ru-RU" dirty="0"/>
              <a:t>. </a:t>
            </a:r>
            <a:endParaRPr lang="ru-RU" dirty="0">
              <a:ea typeface="Calibri"/>
              <a:cs typeface="Calibri"/>
            </a:endParaRPr>
          </a:p>
          <a:p>
            <a:r>
              <a:rPr lang="ru-RU" dirty="0"/>
              <a:t>Для работы с данными в клиентской части приложения была выбрана комбинация библиотек </a:t>
            </a:r>
            <a:r>
              <a:rPr lang="en-US" dirty="0"/>
              <a:t>Redux</a:t>
            </a:r>
            <a:r>
              <a:rPr lang="ru-RU" dirty="0"/>
              <a:t> и </a:t>
            </a:r>
            <a:r>
              <a:rPr lang="en-US" dirty="0"/>
              <a:t>Apollo Client, </a:t>
            </a:r>
            <a:r>
              <a:rPr lang="en-US" dirty="0" err="1"/>
              <a:t>что</a:t>
            </a:r>
            <a:r>
              <a:rPr lang="en-US" dirty="0"/>
              <a:t> </a:t>
            </a:r>
            <a:r>
              <a:rPr lang="en-US" dirty="0" err="1"/>
              <a:t>позволило</a:t>
            </a:r>
            <a:r>
              <a:rPr lang="en-US" dirty="0"/>
              <a:t> </a:t>
            </a:r>
            <a:r>
              <a:rPr lang="en-US" dirty="0" err="1"/>
              <a:t>повысить</a:t>
            </a:r>
            <a:r>
              <a:rPr lang="en-US" dirty="0"/>
              <a:t> </a:t>
            </a:r>
            <a:r>
              <a:rPr lang="en-US" dirty="0" err="1"/>
              <a:t>производительность</a:t>
            </a:r>
            <a:r>
              <a:rPr lang="en-US" dirty="0"/>
              <a:t> и </a:t>
            </a:r>
            <a:r>
              <a:rPr lang="en-US" dirty="0" err="1"/>
              <a:t>разделить</a:t>
            </a:r>
            <a:r>
              <a:rPr lang="en-US" dirty="0"/>
              <a:t> </a:t>
            </a:r>
            <a:r>
              <a:rPr lang="en-US" dirty="0" err="1"/>
              <a:t>управление</a:t>
            </a:r>
            <a:r>
              <a:rPr lang="en-US" dirty="0"/>
              <a:t> </a:t>
            </a:r>
            <a:r>
              <a:rPr lang="en-US" dirty="0" err="1"/>
              <a:t>разными</a:t>
            </a:r>
            <a:r>
              <a:rPr lang="en-US" dirty="0"/>
              <a:t> </a:t>
            </a:r>
            <a:r>
              <a:rPr lang="en-US" dirty="0" err="1"/>
              <a:t>типами</a:t>
            </a:r>
            <a:r>
              <a:rPr lang="en-US" dirty="0"/>
              <a:t> </a:t>
            </a:r>
            <a:r>
              <a:rPr lang="en-US" dirty="0" err="1"/>
              <a:t>данных</a:t>
            </a:r>
            <a:r>
              <a:rPr lang="en-US" dirty="0"/>
              <a:t>.</a:t>
            </a:r>
            <a:endParaRPr lang="en-US" dirty="0">
              <a:ea typeface="Calibri"/>
              <a:cs typeface="Calibri"/>
            </a:endParaRPr>
          </a:p>
          <a:p>
            <a:r>
              <a:rPr lang="en-US" dirty="0">
                <a:ea typeface="Calibri"/>
                <a:cs typeface="Calibri"/>
              </a:rPr>
              <a:t>В </a:t>
            </a:r>
            <a:r>
              <a:rPr lang="en-US" dirty="0" err="1">
                <a:ea typeface="Calibri"/>
                <a:cs typeface="Calibri"/>
              </a:rPr>
              <a:t>качестве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основы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для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конструктора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бизнес-процессов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была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использована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библиотека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ReactFlow</a:t>
            </a:r>
            <a:r>
              <a:rPr lang="en-US" dirty="0">
                <a:ea typeface="Calibri"/>
                <a:cs typeface="Calibri"/>
              </a:rPr>
              <a:t>, </a:t>
            </a:r>
            <a:r>
              <a:rPr lang="en-US" dirty="0" err="1">
                <a:ea typeface="Calibri"/>
                <a:cs typeface="Calibri"/>
              </a:rPr>
              <a:t>которая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позволяет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строить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деревья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графов</a:t>
            </a:r>
            <a:r>
              <a:rPr lang="en-US" dirty="0">
                <a:ea typeface="Calibri"/>
                <a:cs typeface="Calibri"/>
              </a:rPr>
              <a:t>.</a:t>
            </a:r>
          </a:p>
          <a:p>
            <a:endParaRPr lang="en-US" dirty="0">
              <a:ea typeface="Calibri"/>
              <a:cs typeface="Calibri"/>
            </a:endParaRPr>
          </a:p>
          <a:p>
            <a:r>
              <a:rPr lang="en-US" dirty="0" err="1">
                <a:ea typeface="Calibri"/>
                <a:cs typeface="Calibri"/>
              </a:rPr>
              <a:t>Для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серверной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части</a:t>
            </a:r>
            <a:r>
              <a:rPr lang="en-US" dirty="0">
                <a:ea typeface="Calibri"/>
                <a:cs typeface="Calibri"/>
              </a:rPr>
              <a:t> </a:t>
            </a:r>
            <a:r>
              <a:rPr lang="en-US" dirty="0" err="1">
                <a:ea typeface="Calibri"/>
                <a:cs typeface="Calibri"/>
              </a:rPr>
              <a:t>используется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фреймворк</a:t>
            </a:r>
            <a:r>
              <a:rPr lang="en-US" dirty="0">
                <a:ea typeface="Calibri"/>
                <a:cs typeface="Calibri"/>
              </a:rPr>
              <a:t> Django и </a:t>
            </a:r>
            <a:r>
              <a:rPr lang="en-US" dirty="0" err="1"/>
              <a:t>язык</a:t>
            </a:r>
            <a:r>
              <a:rPr lang="en-US" dirty="0"/>
              <a:t> </a:t>
            </a:r>
            <a:r>
              <a:rPr lang="en-US" dirty="0" err="1"/>
              <a:t>запросов</a:t>
            </a:r>
            <a:r>
              <a:rPr lang="en-US" dirty="0"/>
              <a:t> </a:t>
            </a:r>
            <a:r>
              <a:rPr lang="en-US" dirty="0" err="1"/>
              <a:t>GraphQL</a:t>
            </a:r>
            <a:r>
              <a:rPr lang="en-US" dirty="0"/>
              <a:t>, а </a:t>
            </a:r>
            <a:r>
              <a:rPr lang="en-US" dirty="0" err="1"/>
              <a:t>база</a:t>
            </a:r>
            <a:r>
              <a:rPr lang="en-US" dirty="0"/>
              <a:t> </a:t>
            </a:r>
            <a:r>
              <a:rPr lang="en-US" dirty="0" err="1"/>
              <a:t>данных</a:t>
            </a:r>
            <a:r>
              <a:rPr lang="en-US" dirty="0"/>
              <a:t> </a:t>
            </a:r>
            <a:r>
              <a:rPr lang="en-US" dirty="0" err="1"/>
              <a:t>администрируется</a:t>
            </a:r>
            <a:r>
              <a:rPr lang="en-US" dirty="0"/>
              <a:t> с </a:t>
            </a:r>
            <a:r>
              <a:rPr lang="en-US" dirty="0" err="1"/>
              <a:t>помощью</a:t>
            </a:r>
            <a:r>
              <a:rPr lang="en-US" dirty="0"/>
              <a:t> СУБД PostgreSQL.</a:t>
            </a:r>
            <a:endParaRPr lang="en-US" dirty="0" err="1">
              <a:ea typeface="Calibri"/>
              <a:cs typeface="Calibri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B6BEC5-E5BF-4073-B59F-AF429BC83136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661775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Далее был проанализирован процесс внедрения нового бизнес-процесса на предприятии.</a:t>
            </a:r>
          </a:p>
          <a:p>
            <a:endParaRPr lang="ru-RU" dirty="0">
              <a:ea typeface="Calibri"/>
              <a:cs typeface="Calibri"/>
            </a:endParaRPr>
          </a:p>
          <a:p>
            <a:r>
              <a:rPr lang="ru-RU" dirty="0">
                <a:ea typeface="Calibri"/>
                <a:cs typeface="Calibri"/>
              </a:rPr>
              <a:t>До автоматизации от бизнес-аналитика требовалось сначала провести исследование процессов в компании, потом определиться с инструментами моделирования и после проектирования процесса создать перечень документов необходимых для внедрения процесса. </a:t>
            </a:r>
          </a:p>
          <a:p>
            <a:endParaRPr lang="ru-RU" dirty="0"/>
          </a:p>
          <a:p>
            <a:r>
              <a:rPr lang="ru-RU" dirty="0"/>
              <a:t>После автоматизации большая часть рутинных задачи бизнес-аналитика перекладывается на систему. Архитектору процесса, которым является бизнес-аналитик, необходимо лишь настроить процесс с помощью инструментов системы и согласовать его с руководством.</a:t>
            </a:r>
            <a:endParaRPr lang="ru-RU" dirty="0" err="1">
              <a:ea typeface="Calibri"/>
              <a:cs typeface="Calibri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B6BEC5-E5BF-4073-B59F-AF429BC83136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015012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039528" y="2001837"/>
            <a:ext cx="10087276" cy="1508125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039528" y="4129238"/>
            <a:ext cx="10087276" cy="112856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530" y="-100001"/>
            <a:ext cx="3006013" cy="2125974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6097" y="5654764"/>
            <a:ext cx="2860213" cy="1632459"/>
          </a:xfrm>
          <a:prstGeom prst="rect">
            <a:avLst/>
          </a:prstGeom>
        </p:spPr>
      </p:pic>
      <p:cxnSp>
        <p:nvCxnSpPr>
          <p:cNvPr id="12" name="Прямая соединительная линия 11"/>
          <p:cNvCxnSpPr/>
          <p:nvPr/>
        </p:nvCxnSpPr>
        <p:spPr>
          <a:xfrm>
            <a:off x="4555671" y="1224644"/>
            <a:ext cx="7740000" cy="0"/>
          </a:xfrm>
          <a:prstGeom prst="line">
            <a:avLst/>
          </a:prstGeom>
          <a:ln w="57150" cap="rnd">
            <a:round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530" y="-100001"/>
            <a:ext cx="3006013" cy="2125974"/>
          </a:xfrm>
          <a:prstGeom prst="rect">
            <a:avLst/>
          </a:prstGeom>
        </p:spPr>
      </p:pic>
      <p:cxnSp>
        <p:nvCxnSpPr>
          <p:cNvPr id="9" name="Прямая соединительная линия 8"/>
          <p:cNvCxnSpPr/>
          <p:nvPr userDrawn="1"/>
        </p:nvCxnSpPr>
        <p:spPr>
          <a:xfrm>
            <a:off x="4555671" y="1224644"/>
            <a:ext cx="7740000" cy="0"/>
          </a:xfrm>
          <a:prstGeom prst="line">
            <a:avLst/>
          </a:prstGeom>
          <a:ln w="57150" cap="rnd">
            <a:round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95075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959430"/>
            <a:ext cx="10281557" cy="3649434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D3C23-8038-4008-B24E-40A94D79456D}" type="datetime1">
              <a:rPr lang="ru-RU" smtClean="0"/>
              <a:t>30.04.2025</a:t>
            </a:fld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10080171" y="5698671"/>
            <a:ext cx="1787979" cy="1047296"/>
          </a:xfrm>
        </p:spPr>
        <p:txBody>
          <a:bodyPr/>
          <a:lstStyle/>
          <a:p>
            <a:fld id="{A01BE76D-E181-4177-862E-40D97C82BFEB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73704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58779" y="1286227"/>
            <a:ext cx="10087276" cy="2159618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058779" y="4165953"/>
            <a:ext cx="10087276" cy="1445576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4242727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9993084" y="5390016"/>
            <a:ext cx="1828800" cy="1331459"/>
          </a:xfrm>
        </p:spPr>
        <p:txBody>
          <a:bodyPr/>
          <a:lstStyle/>
          <a:p>
            <a:fld id="{A01BE76D-E181-4177-862E-40D97C82BFEB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5252357" cy="4109811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3543300" cy="4109811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ADD92-CC98-4900-BE8A-2068547BBC1A}" type="datetime1">
              <a:rPr lang="ru-RU" smtClean="0"/>
              <a:t>30.04.2025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108003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BE76D-E181-4177-862E-40D97C82BFEB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992085"/>
            <a:ext cx="4205741" cy="51298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702379"/>
            <a:ext cx="4205741" cy="321672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5372100" y="1992085"/>
            <a:ext cx="4327071" cy="51298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5372100" y="2702379"/>
            <a:ext cx="4327071" cy="321672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38898-160C-4747-9301-0B5702FA49D8}" type="datetime1">
              <a:rPr lang="ru-RU" smtClean="0"/>
              <a:t>30.04.2025</a:t>
            </a:fld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8859383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536706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BE76D-E181-4177-862E-40D97C82BFEB}" type="slidenum">
              <a:rPr lang="ru-RU" smtClean="0"/>
              <a:t>‹#›</a:t>
            </a:fld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BB16F-DABE-4712-B47F-7722E1CB50FE}" type="datetime1">
              <a:rPr lang="ru-RU" smtClean="0"/>
              <a:t>30.04.2025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703277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BEA22-9938-4273-8C60-D80B349E4BA9}" type="datetime1">
              <a:rPr lang="ru-RU" smtClean="0"/>
              <a:t>30.04.2025</a:t>
            </a:fld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BE76D-E181-4177-862E-40D97C82BFE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117010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BE76D-E181-4177-862E-40D97C82BFEB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52672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66859" y="1281339"/>
            <a:ext cx="4898069" cy="458764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0D790B-F35A-4C90-BC4A-BA7F77964CA4}" type="datetime1">
              <a:rPr lang="ru-RU" smtClean="0"/>
              <a:t>30.04.2025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697846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BE76D-E181-4177-862E-40D97C82BFEB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52672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1273629"/>
            <a:ext cx="5823902" cy="411208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32831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AEF080-AA0F-44FA-BA62-A56D8619F7E7}" type="datetime1">
              <a:rPr lang="ru-RU" smtClean="0"/>
              <a:t>30.04.2025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703074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 title="0"/>
          <p:cNvSpPr>
            <a:spLocks noGrp="1" noChangeAspect="1"/>
          </p:cNvSpPr>
          <p:nvPr>
            <p:ph type="sldNum" sz="quarter" idx="4"/>
          </p:nvPr>
        </p:nvSpPr>
        <p:spPr>
          <a:xfrm>
            <a:off x="10076358" y="5731329"/>
            <a:ext cx="1787978" cy="1071890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Autofit/>
          </a:bodyPr>
          <a:lstStyle>
            <a:lvl1pPr algn="l">
              <a:defRPr sz="9600" b="0" i="0" baseline="0">
                <a:solidFill>
                  <a:schemeClr val="bg2">
                    <a:lumMod val="90000"/>
                  </a:schemeClr>
                </a:solidFill>
                <a:latin typeface="Gilroy Medium" panose="00000600000000000000" pitchFamily="2" charset="-52"/>
              </a:defRPr>
            </a:lvl1pPr>
          </a:lstStyle>
          <a:p>
            <a:fld id="{A01BE76D-E181-4177-862E-40D97C82BFEB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959429"/>
            <a:ext cx="10281557" cy="3657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AB8CDF-4973-4195-91CA-18BA11F1D400}" type="datetime1">
              <a:rPr lang="ru-RU" smtClean="0"/>
              <a:t>30.04.2025</a:t>
            </a:fld>
            <a:endParaRPr lang="ru-RU"/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5768" y="200819"/>
            <a:ext cx="1489158" cy="105319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555171"/>
            <a:ext cx="8877300" cy="11355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cxnSp>
        <p:nvCxnSpPr>
          <p:cNvPr id="12" name="Прямая соединительная линия 11"/>
          <p:cNvCxnSpPr/>
          <p:nvPr/>
        </p:nvCxnSpPr>
        <p:spPr>
          <a:xfrm>
            <a:off x="10260531" y="1094014"/>
            <a:ext cx="1980000" cy="0"/>
          </a:xfrm>
          <a:prstGeom prst="line">
            <a:avLst/>
          </a:prstGeom>
          <a:ln w="38100" cap="rnd">
            <a:round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0"/>
          <p:cNvCxnSpPr/>
          <p:nvPr userDrawn="1"/>
        </p:nvCxnSpPr>
        <p:spPr>
          <a:xfrm>
            <a:off x="10260531" y="1094014"/>
            <a:ext cx="1980000" cy="0"/>
          </a:xfrm>
          <a:prstGeom prst="line">
            <a:avLst/>
          </a:prstGeom>
          <a:ln w="38100" cap="rnd">
            <a:round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36672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7" r:id="rId1"/>
    <p:sldLayoutId id="2147483898" r:id="rId2"/>
    <p:sldLayoutId id="2147483899" r:id="rId3"/>
    <p:sldLayoutId id="2147483900" r:id="rId4"/>
    <p:sldLayoutId id="2147483901" r:id="rId5"/>
    <p:sldLayoutId id="2147483902" r:id="rId6"/>
    <p:sldLayoutId id="2147483903" r:id="rId7"/>
    <p:sldLayoutId id="2147483904" r:id="rId8"/>
    <p:sldLayoutId id="2147483905" r:id="rId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Gilroy Bold" panose="00000800000000000000" pitchFamily="2" charset="-52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Gilroy Medium" panose="00000600000000000000" pitchFamily="2" charset="-52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Gilroy Medium" panose="00000600000000000000" pitchFamily="2" charset="-52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Gilroy Medium" panose="00000600000000000000" pitchFamily="2" charset="-52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Gilroy Medium" panose="00000600000000000000" pitchFamily="2" charset="-52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Gilroy Medium" panose="00000600000000000000" pitchFamily="2" charset="-52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4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Прямая соединительная линия 3"/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8D64222-1292-4A23-A829-4D7C56BB71FE}"/>
              </a:ext>
            </a:extLst>
          </p:cNvPr>
          <p:cNvSpPr txBox="1"/>
          <p:nvPr/>
        </p:nvSpPr>
        <p:spPr>
          <a:xfrm>
            <a:off x="4067954" y="723037"/>
            <a:ext cx="812404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ru-RU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roy Medium" panose="00000600000000000000" charset="-52"/>
                <a:ea typeface="+mj-ea"/>
                <a:cs typeface="+mj-cs"/>
              </a:rPr>
              <a:t>ВЫПУСКНАЯ КВАЛИФИКАЦИОННАЯ РАБОТА</a:t>
            </a:r>
          </a:p>
          <a:p>
            <a:pPr algn="ctr"/>
            <a:endParaRPr kumimoji="0" lang="ru-RU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roy Medium" panose="00000600000000000000" charset="-52"/>
              <a:ea typeface="+mj-ea"/>
              <a:cs typeface="+mj-cs"/>
            </a:endParaRPr>
          </a:p>
          <a:p>
            <a:pPr algn="ctr"/>
            <a:r>
              <a:rPr kumimoji="0" lang="ru-RU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roy Medium" panose="00000600000000000000" charset="-52"/>
                <a:ea typeface="+mj-ea"/>
                <a:cs typeface="+mj-cs"/>
              </a:rPr>
              <a:t> </a:t>
            </a:r>
            <a:r>
              <a:rPr lang="ru-RU" dirty="0">
                <a:latin typeface="Gilroy Medium" panose="00000600000000000000" charset="-52"/>
              </a:rPr>
              <a:t>по направлению 09.03.01 Информатика и вычислительная техника</a:t>
            </a:r>
          </a:p>
          <a:p>
            <a:pPr algn="ctr"/>
            <a:r>
              <a:rPr lang="ru-RU" dirty="0">
                <a:latin typeface="Gilroy Medium" panose="00000600000000000000" charset="-52"/>
              </a:rPr>
              <a:t>Образовательная программа (профиль) «Веб-технологии»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AAA36A-0422-46F0-BA3A-4B2EF754C329}"/>
              </a:ext>
            </a:extLst>
          </p:cNvPr>
          <p:cNvSpPr txBox="1"/>
          <p:nvPr/>
        </p:nvSpPr>
        <p:spPr>
          <a:xfrm>
            <a:off x="152400" y="3044656"/>
            <a:ext cx="11887200" cy="95410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>
              <a:defRPr/>
            </a:pPr>
            <a:r>
              <a:rPr lang="ru-RU" sz="2800" b="1" dirty="0">
                <a:solidFill>
                  <a:prstClr val="black"/>
                </a:solidFill>
                <a:latin typeface="Gilroy Bold"/>
                <a:cs typeface="Times New Roman"/>
              </a:rPr>
              <a:t>АВТОМАТИЗИРОВАННАЯ ПЛАТФОРМА РАЗВЕРТЫВАНИЯ КОНТЕЙНЕРИЗОВАННЫХ ФУНКЦИЙ В СРЕДЕ </a:t>
            </a:r>
            <a:r>
              <a:rPr lang="en-GB" sz="2800" b="1" dirty="0">
                <a:solidFill>
                  <a:prstClr val="black"/>
                </a:solidFill>
                <a:latin typeface="Gilroy Bold"/>
                <a:cs typeface="Times New Roman"/>
              </a:rPr>
              <a:t>KUBERNETES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18C808-D44B-4FFB-A9B8-91FA34E1C60F}"/>
              </a:ext>
            </a:extLst>
          </p:cNvPr>
          <p:cNvSpPr txBox="1"/>
          <p:nvPr/>
        </p:nvSpPr>
        <p:spPr>
          <a:xfrm>
            <a:off x="7032728" y="4643423"/>
            <a:ext cx="4688057" cy="137473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r">
              <a:lnSpc>
                <a:spcPts val="2000"/>
              </a:lnSpc>
              <a:spcBef>
                <a:spcPts val="0"/>
              </a:spcBef>
            </a:pPr>
            <a:r>
              <a:rPr lang="ru-RU" sz="1800" dirty="0">
                <a:latin typeface="Gilroy Medium" panose="00000600000000000000" charset="-52"/>
              </a:rPr>
              <a:t>Студент: </a:t>
            </a:r>
          </a:p>
          <a:p>
            <a:pPr algn="r">
              <a:lnSpc>
                <a:spcPts val="2000"/>
              </a:lnSpc>
            </a:pPr>
            <a:r>
              <a:rPr lang="ru-RU" sz="1800" dirty="0">
                <a:latin typeface="Gilroy Medium"/>
              </a:rPr>
              <a:t>Журавлев Давид Александрович,</a:t>
            </a:r>
            <a:r>
              <a:rPr lang="ru-RU" dirty="0">
                <a:latin typeface="Gilroy Medium"/>
              </a:rPr>
              <a:t> </a:t>
            </a:r>
            <a:endParaRPr lang="ru-RU" sz="1800" dirty="0">
              <a:latin typeface="Gilroy Medium" panose="00000600000000000000" charset="-52"/>
            </a:endParaRPr>
          </a:p>
          <a:p>
            <a:pPr algn="r">
              <a:lnSpc>
                <a:spcPts val="2000"/>
              </a:lnSpc>
            </a:pPr>
            <a:r>
              <a:rPr lang="ru-RU" sz="1800" dirty="0">
                <a:latin typeface="Gilroy Medium"/>
              </a:rPr>
              <a:t>группа </a:t>
            </a:r>
            <a:r>
              <a:rPr lang="ru-RU" dirty="0">
                <a:latin typeface="Gilroy Medium"/>
              </a:rPr>
              <a:t>211-321 </a:t>
            </a:r>
            <a:endParaRPr lang="ru-RU" dirty="0">
              <a:latin typeface="Gilroy Medium" panose="00000600000000000000" charset="-52"/>
            </a:endParaRPr>
          </a:p>
          <a:p>
            <a:pPr algn="r">
              <a:lnSpc>
                <a:spcPts val="2000"/>
              </a:lnSpc>
            </a:pPr>
            <a:r>
              <a:rPr lang="ru-RU" dirty="0">
                <a:latin typeface="Gilroy Medium"/>
              </a:rPr>
              <a:t>Научный </a:t>
            </a:r>
            <a:r>
              <a:rPr lang="ru-RU" sz="1800" dirty="0">
                <a:latin typeface="Gilroy Medium"/>
              </a:rPr>
              <a:t>руководитель:</a:t>
            </a:r>
            <a:r>
              <a:rPr lang="ru-RU" dirty="0">
                <a:latin typeface="Gilroy Medium"/>
              </a:rPr>
              <a:t> </a:t>
            </a:r>
            <a:endParaRPr lang="ru-RU" dirty="0"/>
          </a:p>
          <a:p>
            <a:pPr algn="r">
              <a:lnSpc>
                <a:spcPts val="2000"/>
              </a:lnSpc>
            </a:pPr>
            <a:r>
              <a:rPr lang="ru-RU" dirty="0">
                <a:latin typeface="Gilroy Medium"/>
                <a:cs typeface="Times New Roman"/>
              </a:rPr>
              <a:t>Гонтовой Сергей Викторович</a:t>
            </a:r>
            <a:r>
              <a:rPr lang="ru-RU" sz="1800" dirty="0">
                <a:latin typeface="Gilroy Medium"/>
              </a:rPr>
              <a:t>, к</a:t>
            </a:r>
            <a:r>
              <a:rPr lang="ru-RU" dirty="0">
                <a:latin typeface="Gilroy Medium"/>
              </a:rPr>
              <a:t>.т.</a:t>
            </a:r>
            <a:r>
              <a:rPr lang="ru-RU" sz="1800" dirty="0">
                <a:latin typeface="Gilroy Medium"/>
              </a:rPr>
              <a:t>н.</a:t>
            </a:r>
            <a:endParaRPr lang="ru-RU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E4B5EE-80E5-44C9-B29C-37CD3F69DA42}"/>
              </a:ext>
            </a:extLst>
          </p:cNvPr>
          <p:cNvSpPr txBox="1"/>
          <p:nvPr/>
        </p:nvSpPr>
        <p:spPr>
          <a:xfrm>
            <a:off x="4725206" y="6353372"/>
            <a:ext cx="2307211" cy="33855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roy Medium"/>
              </a:rPr>
              <a:t>Москва, </a:t>
            </a:r>
            <a:r>
              <a:rPr lang="ru-RU" sz="1600" dirty="0">
                <a:solidFill>
                  <a:prstClr val="black"/>
                </a:solidFill>
                <a:latin typeface="Gilroy Medium"/>
              </a:rPr>
              <a:t>ХХ 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roy Medium"/>
              </a:rPr>
              <a:t>июня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64140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Прямая соединительная линия 5"/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>
          <a:xfrm>
            <a:off x="11191507" y="6123998"/>
            <a:ext cx="1000493" cy="610899"/>
          </a:xfrm>
        </p:spPr>
        <p:txBody>
          <a:bodyPr/>
          <a:lstStyle/>
          <a:p>
            <a:fld id="{A01BE76D-E181-4177-862E-40D97C82BFEB}" type="slidenum">
              <a:rPr lang="ru-RU" sz="3200" smtClean="0"/>
              <a:t>10</a:t>
            </a:fld>
            <a:endParaRPr lang="ru-RU" sz="3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169E9A5-0F30-46EE-BA6A-78421B32F98B}"/>
              </a:ext>
            </a:extLst>
          </p:cNvPr>
          <p:cNvSpPr txBox="1"/>
          <p:nvPr/>
        </p:nvSpPr>
        <p:spPr>
          <a:xfrm>
            <a:off x="457200" y="441039"/>
            <a:ext cx="11169940" cy="468783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ts val="2800"/>
              </a:lnSpc>
            </a:pPr>
            <a:r>
              <a:rPr lang="ru-RU" sz="3200" dirty="0">
                <a:solidFill>
                  <a:prstClr val="black"/>
                </a:solidFill>
                <a:latin typeface="Gilroy Bold"/>
                <a:ea typeface="+mn-lt"/>
                <a:cs typeface="+mn-lt"/>
              </a:rPr>
              <a:t>Схема базы данных сервера авторизации</a:t>
            </a:r>
            <a:endParaRPr lang="ru-RU" dirty="0">
              <a:solidFill>
                <a:prstClr val="black"/>
              </a:solidFill>
              <a:latin typeface="Gilroy Bold"/>
              <a:ea typeface="Verdana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76B113-ABCE-3104-6210-41A726CCCE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4353" y="1185387"/>
            <a:ext cx="9703293" cy="5231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0567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Прямая соединительная линия 5"/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>
          <a:xfrm>
            <a:off x="11191507" y="6123998"/>
            <a:ext cx="1000493" cy="610899"/>
          </a:xfrm>
        </p:spPr>
        <p:txBody>
          <a:bodyPr/>
          <a:lstStyle/>
          <a:p>
            <a:fld id="{A01BE76D-E181-4177-862E-40D97C82BFEB}" type="slidenum">
              <a:rPr lang="ru-RU" sz="3200" smtClean="0"/>
              <a:t>11</a:t>
            </a:fld>
            <a:endParaRPr lang="ru-RU" sz="3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169E9A5-0F30-46EE-BA6A-78421B32F98B}"/>
              </a:ext>
            </a:extLst>
          </p:cNvPr>
          <p:cNvSpPr txBox="1"/>
          <p:nvPr/>
        </p:nvSpPr>
        <p:spPr>
          <a:xfrm>
            <a:off x="1101797" y="618593"/>
            <a:ext cx="6582792" cy="468783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ts val="2800"/>
              </a:lnSpc>
            </a:pPr>
            <a:r>
              <a:rPr lang="ru-RU" sz="3200" dirty="0">
                <a:solidFill>
                  <a:prstClr val="black"/>
                </a:solidFill>
                <a:latin typeface="Gilroy Bold"/>
                <a:ea typeface="+mn-lt"/>
                <a:cs typeface="+mn-lt"/>
              </a:rPr>
              <a:t>Схема базы данных приложения</a:t>
            </a:r>
            <a:endParaRPr lang="ru-RU" dirty="0">
              <a:solidFill>
                <a:prstClr val="black"/>
              </a:solidFill>
              <a:latin typeface="Gilroy Bold"/>
              <a:ea typeface="Verdana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155BE0-8A77-C02D-0810-7DDA3A3A07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3088" y="1565190"/>
            <a:ext cx="8638838" cy="4558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528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Прямая соединительная линия 5"/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>
          <a:xfrm>
            <a:off x="11308360" y="6212686"/>
            <a:ext cx="656889" cy="610899"/>
          </a:xfrm>
        </p:spPr>
        <p:txBody>
          <a:bodyPr/>
          <a:lstStyle/>
          <a:p>
            <a:fld id="{A01BE76D-E181-4177-862E-40D97C82BFEB}" type="slidenum">
              <a:rPr lang="ru-RU" sz="3200" smtClean="0"/>
              <a:t>12</a:t>
            </a:fld>
            <a:endParaRPr lang="ru-RU" sz="3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169E9A5-0F30-46EE-BA6A-78421B32F98B}"/>
              </a:ext>
            </a:extLst>
          </p:cNvPr>
          <p:cNvSpPr txBox="1"/>
          <p:nvPr/>
        </p:nvSpPr>
        <p:spPr>
          <a:xfrm>
            <a:off x="1131903" y="519717"/>
            <a:ext cx="9737971" cy="58477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ru-RU" sz="3200" dirty="0">
                <a:solidFill>
                  <a:prstClr val="black"/>
                </a:solidFill>
                <a:latin typeface="Gilroy Bold"/>
                <a:ea typeface="+mj-ea"/>
                <a:cs typeface="Times New Roman"/>
              </a:rPr>
              <a:t>Экраны пользовательского интерфейса</a:t>
            </a:r>
            <a:endParaRPr lang="ru-RU" dirty="0">
              <a:solidFill>
                <a:prstClr val="black"/>
              </a:solidFill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A1F0D68-D19B-6AC4-8224-D5BE8A265B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6596" y="1104493"/>
            <a:ext cx="6805404" cy="480803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698660E2-1796-6A3F-C6D7-9F06EC80FB3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20"/>
          <a:stretch/>
        </p:blipFill>
        <p:spPr>
          <a:xfrm>
            <a:off x="0" y="1736055"/>
            <a:ext cx="7151914" cy="5121945"/>
          </a:xfrm>
          <a:prstGeom prst="rect">
            <a:avLst/>
          </a:prstGeom>
          <a:effectLst>
            <a:softEdge rad="225216"/>
          </a:effectLst>
        </p:spPr>
      </p:pic>
    </p:spTree>
    <p:extLst>
      <p:ext uri="{BB962C8B-B14F-4D97-AF65-F5344CB8AC3E}">
        <p14:creationId xmlns:p14="http://schemas.microsoft.com/office/powerpoint/2010/main" val="38285563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Прямая соединительная линия 5"/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>
          <a:xfrm>
            <a:off x="11308360" y="6212686"/>
            <a:ext cx="656889" cy="610899"/>
          </a:xfrm>
        </p:spPr>
        <p:txBody>
          <a:bodyPr/>
          <a:lstStyle/>
          <a:p>
            <a:fld id="{A01BE76D-E181-4177-862E-40D97C82BFEB}" type="slidenum">
              <a:rPr lang="ru-RU" sz="3200" smtClean="0"/>
              <a:t>13</a:t>
            </a:fld>
            <a:endParaRPr lang="ru-RU" sz="3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169E9A5-0F30-46EE-BA6A-78421B32F98B}"/>
              </a:ext>
            </a:extLst>
          </p:cNvPr>
          <p:cNvSpPr txBox="1"/>
          <p:nvPr/>
        </p:nvSpPr>
        <p:spPr>
          <a:xfrm>
            <a:off x="1131903" y="519717"/>
            <a:ext cx="9737971" cy="58477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ru-RU" sz="3200" dirty="0">
                <a:solidFill>
                  <a:prstClr val="black"/>
                </a:solidFill>
                <a:latin typeface="Gilroy Bold"/>
                <a:ea typeface="+mj-ea"/>
                <a:cs typeface="Times New Roman"/>
              </a:rPr>
              <a:t>Экраны пользовательского интерфейса</a:t>
            </a:r>
            <a:endParaRPr lang="ru-RU" dirty="0">
              <a:solidFill>
                <a:prstClr val="black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D059A3-7CF3-D0D6-E092-81EB5281D7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9634" y="1128832"/>
            <a:ext cx="6962366" cy="44004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6A90DCB-C767-E7EC-AED4-D3CADC3BF8F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10"/>
          <a:stretch/>
        </p:blipFill>
        <p:spPr>
          <a:xfrm>
            <a:off x="0" y="2342927"/>
            <a:ext cx="7043057" cy="4515073"/>
          </a:xfrm>
          <a:prstGeom prst="rect">
            <a:avLst/>
          </a:prstGeom>
          <a:effectLst>
            <a:softEdge rad="164723"/>
          </a:effectLst>
        </p:spPr>
      </p:pic>
    </p:spTree>
    <p:extLst>
      <p:ext uri="{BB962C8B-B14F-4D97-AF65-F5344CB8AC3E}">
        <p14:creationId xmlns:p14="http://schemas.microsoft.com/office/powerpoint/2010/main" val="16891816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Прямая соединительная линия 5"/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>
          <a:xfrm>
            <a:off x="11439362" y="6207612"/>
            <a:ext cx="635192" cy="574701"/>
          </a:xfrm>
        </p:spPr>
        <p:txBody>
          <a:bodyPr/>
          <a:lstStyle/>
          <a:p>
            <a:fld id="{A01BE76D-E181-4177-862E-40D97C82BFEB}" type="slidenum">
              <a:rPr lang="ru-RU" sz="3200" smtClean="0"/>
              <a:t>14</a:t>
            </a:fld>
            <a:endParaRPr lang="ru-RU" sz="3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169E9A5-0F30-46EE-BA6A-78421B32F98B}"/>
              </a:ext>
            </a:extLst>
          </p:cNvPr>
          <p:cNvSpPr txBox="1"/>
          <p:nvPr/>
        </p:nvSpPr>
        <p:spPr>
          <a:xfrm>
            <a:off x="914400" y="577018"/>
            <a:ext cx="9236656" cy="58477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ru-RU" sz="3200" dirty="0">
                <a:solidFill>
                  <a:prstClr val="black"/>
                </a:solidFill>
                <a:latin typeface="Gilroy Bold"/>
              </a:rPr>
              <a:t>Демонстрация функционала платформы</a:t>
            </a:r>
            <a:endParaRPr lang="ru-RU" dirty="0"/>
          </a:p>
        </p:txBody>
      </p:sp>
      <p:pic>
        <p:nvPicPr>
          <p:cNvPr id="7" name="demo.mp4">
            <a:hlinkClick r:id="" action="ppaction://media"/>
            <a:extLst>
              <a:ext uri="{FF2B5EF4-FFF2-40B4-BE49-F238E27FC236}">
                <a16:creationId xmlns:a16="http://schemas.microsoft.com/office/drawing/2014/main" id="{AAF5B9F7-026F-0DD6-6202-1ECA78F6976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223598" y="1263950"/>
            <a:ext cx="7744804" cy="5231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507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6532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Прямая соединительная линия 5"/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>
          <a:xfrm>
            <a:off x="11204620" y="6207612"/>
            <a:ext cx="869934" cy="574701"/>
          </a:xfrm>
        </p:spPr>
        <p:txBody>
          <a:bodyPr/>
          <a:lstStyle/>
          <a:p>
            <a:fld id="{A01BE76D-E181-4177-862E-40D97C82BFEB}" type="slidenum">
              <a:rPr lang="ru-RU" sz="3200" smtClean="0"/>
              <a:t>15</a:t>
            </a:fld>
            <a:endParaRPr lang="ru-RU" sz="3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169E9A5-0F30-46EE-BA6A-78421B32F98B}"/>
              </a:ext>
            </a:extLst>
          </p:cNvPr>
          <p:cNvSpPr txBox="1"/>
          <p:nvPr/>
        </p:nvSpPr>
        <p:spPr>
          <a:xfrm>
            <a:off x="608106" y="678855"/>
            <a:ext cx="9236656" cy="58477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ru-RU" sz="3200" dirty="0">
                <a:solidFill>
                  <a:prstClr val="black"/>
                </a:solidFill>
                <a:latin typeface="Gilroy Bold"/>
              </a:rPr>
              <a:t>Заключение</a:t>
            </a:r>
            <a:endParaRPr lang="ru-RU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6F3FC55-A6BD-CF52-AF1D-42715FCDCBA1}"/>
              </a:ext>
            </a:extLst>
          </p:cNvPr>
          <p:cNvSpPr txBox="1"/>
          <p:nvPr/>
        </p:nvSpPr>
        <p:spPr>
          <a:xfrm>
            <a:off x="608106" y="1421663"/>
            <a:ext cx="10093637" cy="41928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 err="1">
                <a:latin typeface="Gilroy Medium"/>
                <a:ea typeface="+mn-lt"/>
                <a:cs typeface="+mn-lt"/>
              </a:rPr>
              <a:t>Были</a:t>
            </a:r>
            <a:r>
              <a:rPr lang="en-US" sz="1600" dirty="0">
                <a:latin typeface="Gilroy Medium"/>
                <a:ea typeface="+mn-lt"/>
                <a:cs typeface="+mn-lt"/>
              </a:rPr>
              <a:t> </a:t>
            </a:r>
            <a:r>
              <a:rPr lang="en-US" sz="1600" dirty="0" err="1">
                <a:latin typeface="Gilroy Medium"/>
                <a:ea typeface="+mn-lt"/>
                <a:cs typeface="+mn-lt"/>
              </a:rPr>
              <a:t>решены</a:t>
            </a:r>
            <a:r>
              <a:rPr lang="en-US" sz="1600" dirty="0">
                <a:latin typeface="Gilroy Medium"/>
                <a:ea typeface="+mn-lt"/>
                <a:cs typeface="+mn-lt"/>
              </a:rPr>
              <a:t> </a:t>
            </a:r>
            <a:r>
              <a:rPr lang="en-US" sz="1600" dirty="0" err="1">
                <a:latin typeface="Gilroy Medium"/>
                <a:ea typeface="+mn-lt"/>
                <a:cs typeface="+mn-lt"/>
              </a:rPr>
              <a:t>все</a:t>
            </a:r>
            <a:r>
              <a:rPr lang="en-US" sz="1600" dirty="0">
                <a:latin typeface="Gilroy Medium"/>
                <a:ea typeface="+mn-lt"/>
                <a:cs typeface="+mn-lt"/>
              </a:rPr>
              <a:t> </a:t>
            </a:r>
            <a:r>
              <a:rPr lang="en-US" sz="1600" dirty="0" err="1">
                <a:latin typeface="Gilroy Medium"/>
                <a:ea typeface="+mn-lt"/>
                <a:cs typeface="+mn-lt"/>
              </a:rPr>
              <a:t>сформулированные</a:t>
            </a:r>
            <a:r>
              <a:rPr lang="en-US" sz="1600" dirty="0">
                <a:latin typeface="Gilroy Medium"/>
                <a:ea typeface="+mn-lt"/>
                <a:cs typeface="+mn-lt"/>
              </a:rPr>
              <a:t> </a:t>
            </a:r>
            <a:r>
              <a:rPr lang="en-US" sz="1600" dirty="0" err="1">
                <a:latin typeface="Gilroy Medium"/>
                <a:ea typeface="+mn-lt"/>
                <a:cs typeface="+mn-lt"/>
              </a:rPr>
              <a:t>задачи</a:t>
            </a:r>
            <a:r>
              <a:rPr lang="en-US" sz="1600" dirty="0">
                <a:latin typeface="Gilroy Medium"/>
                <a:ea typeface="+mn-lt"/>
                <a:cs typeface="+mn-lt"/>
              </a:rPr>
              <a:t>: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9546AC-1E85-2A7B-6F88-A9907F1E6924}"/>
              </a:ext>
            </a:extLst>
          </p:cNvPr>
          <p:cNvSpPr txBox="1"/>
          <p:nvPr/>
        </p:nvSpPr>
        <p:spPr>
          <a:xfrm>
            <a:off x="608106" y="1982612"/>
            <a:ext cx="7602520" cy="3611758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ru-RU" sz="1400" dirty="0">
                <a:latin typeface="Gilroy Medium"/>
                <a:cs typeface="Times New Roman"/>
              </a:rPr>
              <a:t>Проведен анализ предметной области;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ru-RU" sz="1400" dirty="0">
                <a:latin typeface="Gilroy Medium"/>
                <a:cs typeface="Times New Roman"/>
              </a:rPr>
              <a:t>Проанализированы существующие аналогичные решения;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ru-RU" sz="1400" dirty="0">
                <a:latin typeface="Gilroy Medium"/>
                <a:cs typeface="Times New Roman"/>
              </a:rPr>
              <a:t>Проведен анализ целевой аудитории веб-приложения;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ru-RU" sz="1400" dirty="0">
                <a:latin typeface="Gilroy Medium"/>
                <a:cs typeface="Times New Roman"/>
              </a:rPr>
              <a:t>Определены функциональные требования к веб-приложению;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ru-RU" sz="1400" dirty="0">
                <a:latin typeface="Gilroy Medium"/>
                <a:cs typeface="Times New Roman"/>
              </a:rPr>
              <a:t>Разработаны пользовательские сценарии;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ru-RU" sz="1400" dirty="0">
                <a:latin typeface="Gilroy Medium"/>
                <a:cs typeface="Times New Roman"/>
              </a:rPr>
              <a:t>Спроектирована архитектура веб-приложения;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ru-RU" sz="1400" dirty="0">
                <a:latin typeface="Gilroy Medium"/>
                <a:cs typeface="Times New Roman"/>
              </a:rPr>
              <a:t>Разработаны дизайн-макеты страниц и компонентов веб-приложения;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ru-RU" sz="1400" dirty="0">
                <a:latin typeface="Gilroy Medium"/>
                <a:cs typeface="Times New Roman"/>
              </a:rPr>
              <a:t>Спроектирована схема базы данных;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ru-RU" sz="1400" dirty="0">
                <a:latin typeface="Gilroy Medium"/>
                <a:cs typeface="Times New Roman"/>
              </a:rPr>
              <a:t>Разработана серверная часть веб-приложения;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ru-RU" sz="1400" dirty="0">
                <a:latin typeface="Gilroy Medium"/>
                <a:cs typeface="Times New Roman"/>
              </a:rPr>
              <a:t>Разработана клиентская часть веб-приложения;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ru-RU" sz="1400" dirty="0" err="1">
                <a:latin typeface="Gilroy Medium"/>
                <a:cs typeface="Times New Roman"/>
              </a:rPr>
              <a:t>Провелены</a:t>
            </a:r>
            <a:r>
              <a:rPr lang="ru-RU" sz="1400" dirty="0">
                <a:latin typeface="Gilroy Medium"/>
                <a:cs typeface="Times New Roman"/>
              </a:rPr>
              <a:t> различные виды тестирования веб-приложения.</a:t>
            </a:r>
          </a:p>
        </p:txBody>
      </p:sp>
    </p:spTree>
    <p:extLst>
      <p:ext uri="{BB962C8B-B14F-4D97-AF65-F5344CB8AC3E}">
        <p14:creationId xmlns:p14="http://schemas.microsoft.com/office/powerpoint/2010/main" val="36450191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Прямая соединительная линия 3"/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5355688" y="705942"/>
            <a:ext cx="12502191" cy="428760"/>
          </a:xfrm>
        </p:spPr>
        <p:txBody>
          <a:bodyPr>
            <a:noAutofit/>
          </a:bodyPr>
          <a:lstStyle/>
          <a:p>
            <a:r>
              <a:rPr lang="ru-RU" sz="2800" dirty="0"/>
              <a:t>С п а с и б о    з а   в н и м а н </a:t>
            </a:r>
            <a:r>
              <a:rPr lang="ru-RU" sz="2800"/>
              <a:t>и е ! </a:t>
            </a:r>
            <a:endParaRPr lang="ru-RU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C76724-8B7E-49E1-A5D8-0A86497396F2}"/>
              </a:ext>
            </a:extLst>
          </p:cNvPr>
          <p:cNvSpPr txBox="1"/>
          <p:nvPr/>
        </p:nvSpPr>
        <p:spPr>
          <a:xfrm>
            <a:off x="4674434" y="6324264"/>
            <a:ext cx="2499364" cy="33855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roy Medium"/>
              </a:rPr>
              <a:t>Москва, </a:t>
            </a:r>
            <a:r>
              <a:rPr lang="ru-RU" sz="1600" dirty="0">
                <a:solidFill>
                  <a:prstClr val="black"/>
                </a:solidFill>
                <a:latin typeface="Gilroy Medium"/>
              </a:rPr>
              <a:t>ХХ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roy Medium"/>
              </a:rPr>
              <a:t> июня 2025</a:t>
            </a:r>
            <a:endParaRPr lang="ru-RU" dirty="0">
              <a:solidFill>
                <a:prstClr val="black"/>
              </a:solidFill>
              <a:latin typeface="Gilroy Medium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56A9873-B762-D076-F310-D3FB58FC5E7B}"/>
              </a:ext>
            </a:extLst>
          </p:cNvPr>
          <p:cNvSpPr txBox="1"/>
          <p:nvPr/>
        </p:nvSpPr>
        <p:spPr>
          <a:xfrm>
            <a:off x="7032728" y="4643423"/>
            <a:ext cx="4688057" cy="137473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r">
              <a:lnSpc>
                <a:spcPts val="2000"/>
              </a:lnSpc>
              <a:spcBef>
                <a:spcPts val="0"/>
              </a:spcBef>
            </a:pPr>
            <a:r>
              <a:rPr lang="ru-RU" sz="1800" dirty="0">
                <a:latin typeface="Gilroy Medium" panose="00000600000000000000" charset="-52"/>
              </a:rPr>
              <a:t>Студент: </a:t>
            </a:r>
          </a:p>
          <a:p>
            <a:pPr algn="r">
              <a:lnSpc>
                <a:spcPts val="2000"/>
              </a:lnSpc>
            </a:pPr>
            <a:r>
              <a:rPr lang="ru-RU" dirty="0">
                <a:latin typeface="Gilroy Medium"/>
              </a:rPr>
              <a:t>Журавлев Давид Александрович</a:t>
            </a:r>
            <a:r>
              <a:rPr lang="ru-RU" sz="1800" dirty="0">
                <a:latin typeface="Gilroy Medium"/>
              </a:rPr>
              <a:t>,</a:t>
            </a:r>
            <a:r>
              <a:rPr lang="ru-RU" dirty="0">
                <a:latin typeface="Gilroy Medium"/>
              </a:rPr>
              <a:t> </a:t>
            </a:r>
            <a:endParaRPr lang="ru-RU" sz="1800" dirty="0">
              <a:latin typeface="Gilroy Medium" panose="00000600000000000000" charset="-52"/>
            </a:endParaRPr>
          </a:p>
          <a:p>
            <a:pPr algn="r">
              <a:lnSpc>
                <a:spcPts val="2000"/>
              </a:lnSpc>
            </a:pPr>
            <a:r>
              <a:rPr lang="ru-RU" sz="1800" dirty="0">
                <a:latin typeface="Gilroy Medium"/>
              </a:rPr>
              <a:t>группа </a:t>
            </a:r>
            <a:r>
              <a:rPr lang="ru-RU" dirty="0">
                <a:latin typeface="Gilroy Medium"/>
              </a:rPr>
              <a:t>211-321 </a:t>
            </a:r>
            <a:endParaRPr lang="ru-RU" dirty="0">
              <a:latin typeface="Gilroy Medium" panose="00000600000000000000" charset="-52"/>
            </a:endParaRPr>
          </a:p>
          <a:p>
            <a:pPr algn="r">
              <a:lnSpc>
                <a:spcPts val="2000"/>
              </a:lnSpc>
            </a:pPr>
            <a:r>
              <a:rPr lang="ru-RU" dirty="0">
                <a:latin typeface="Gilroy Medium"/>
              </a:rPr>
              <a:t>Научный </a:t>
            </a:r>
            <a:r>
              <a:rPr lang="ru-RU" sz="1800" dirty="0">
                <a:latin typeface="Gilroy Medium"/>
              </a:rPr>
              <a:t>руководитель:</a:t>
            </a:r>
            <a:r>
              <a:rPr lang="ru-RU" dirty="0">
                <a:latin typeface="Gilroy Medium"/>
              </a:rPr>
              <a:t> </a:t>
            </a:r>
            <a:endParaRPr lang="ru-RU" dirty="0"/>
          </a:p>
          <a:p>
            <a:pPr algn="r">
              <a:lnSpc>
                <a:spcPts val="2000"/>
              </a:lnSpc>
            </a:pPr>
            <a:r>
              <a:rPr lang="ru-RU" dirty="0">
                <a:latin typeface="Gilroy Medium"/>
                <a:cs typeface="Times New Roman"/>
              </a:rPr>
              <a:t>Гонтовой Сергей Викторович</a:t>
            </a:r>
            <a:r>
              <a:rPr lang="ru-RU" sz="1800" dirty="0">
                <a:latin typeface="Gilroy Medium"/>
              </a:rPr>
              <a:t>, к</a:t>
            </a:r>
            <a:r>
              <a:rPr lang="ru-RU" dirty="0">
                <a:latin typeface="Gilroy Medium"/>
              </a:rPr>
              <a:t>.т.</a:t>
            </a:r>
            <a:r>
              <a:rPr lang="ru-RU" sz="1800" dirty="0">
                <a:latin typeface="Gilroy Medium"/>
              </a:rPr>
              <a:t>н.</a:t>
            </a:r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5183BA-6B74-AD55-D2F7-3B94D34FCDDC}"/>
              </a:ext>
            </a:extLst>
          </p:cNvPr>
          <p:cNvSpPr txBox="1"/>
          <p:nvPr/>
        </p:nvSpPr>
        <p:spPr>
          <a:xfrm>
            <a:off x="152400" y="3044656"/>
            <a:ext cx="11887200" cy="95410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>
              <a:defRPr/>
            </a:pPr>
            <a:r>
              <a:rPr lang="ru-RU" sz="2800" b="1" dirty="0">
                <a:solidFill>
                  <a:prstClr val="black"/>
                </a:solidFill>
                <a:latin typeface="Gilroy Bold"/>
                <a:cs typeface="Times New Roman"/>
              </a:rPr>
              <a:t>АВТОМАТИЗИРОВАННАЯ ПЛАТФОРМА РАЗВЕРТЫВАНИЯ КОНТЕЙНЕРИЗОВАННЫХ ФУНКЦИЙ В СРЕДЕ </a:t>
            </a:r>
            <a:r>
              <a:rPr lang="en-GB" sz="2800" b="1" dirty="0">
                <a:solidFill>
                  <a:prstClr val="black"/>
                </a:solidFill>
                <a:latin typeface="Gilroy Bold"/>
                <a:cs typeface="Times New Roman"/>
              </a:rPr>
              <a:t>KUBERNETES</a:t>
            </a:r>
          </a:p>
        </p:txBody>
      </p:sp>
    </p:spTree>
    <p:extLst>
      <p:ext uri="{BB962C8B-B14F-4D97-AF65-F5344CB8AC3E}">
        <p14:creationId xmlns:p14="http://schemas.microsoft.com/office/powerpoint/2010/main" val="34541426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Прямая соединительная линия 5"/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>
          <a:xfrm>
            <a:off x="11580453" y="6171414"/>
            <a:ext cx="409963" cy="610899"/>
          </a:xfrm>
        </p:spPr>
        <p:txBody>
          <a:bodyPr/>
          <a:lstStyle/>
          <a:p>
            <a:fld id="{A01BE76D-E181-4177-862E-40D97C82BFEB}" type="slidenum">
              <a:rPr lang="ru-RU" sz="3200" smtClean="0"/>
              <a:t>2</a:t>
            </a:fld>
            <a:endParaRPr lang="ru-RU" sz="3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E8C6BD-D95E-4822-B09A-435E67225EB0}"/>
              </a:ext>
            </a:extLst>
          </p:cNvPr>
          <p:cNvSpPr txBox="1"/>
          <p:nvPr/>
        </p:nvSpPr>
        <p:spPr>
          <a:xfrm>
            <a:off x="339754" y="6232725"/>
            <a:ext cx="8434457" cy="48712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ts val="1600"/>
              </a:lnSpc>
              <a:defRPr/>
            </a:pPr>
            <a:r>
              <a:rPr lang="ru-RU" sz="1100" dirty="0">
                <a:solidFill>
                  <a:prstClr val="black"/>
                </a:solidFill>
                <a:latin typeface="Gilroy Medium"/>
              </a:rPr>
              <a:t>ЖУРАВЛЕВ ДАВИД АЛЕКСАНДРОВИЧ</a:t>
            </a:r>
            <a:r>
              <a:rPr kumimoji="0" lang="ru-RU" sz="11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roy Medium"/>
              </a:rPr>
              <a:t>,</a:t>
            </a:r>
            <a:r>
              <a:rPr lang="ru-RU" sz="1100" dirty="0">
                <a:solidFill>
                  <a:prstClr val="black"/>
                </a:solidFill>
                <a:latin typeface="Gilroy Medium"/>
              </a:rPr>
              <a:t> </a:t>
            </a:r>
            <a:r>
              <a:rPr kumimoji="0" lang="ru-RU" sz="110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roy Medium"/>
              </a:rPr>
              <a:t> 211-321,</a:t>
            </a:r>
            <a:r>
              <a:rPr lang="ru-RU" sz="1100" dirty="0">
                <a:solidFill>
                  <a:prstClr val="black"/>
                </a:solidFill>
                <a:latin typeface="Gilroy Medium"/>
              </a:rPr>
              <a:t> </a:t>
            </a:r>
            <a:r>
              <a:rPr kumimoji="0" lang="ru-RU" sz="110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roy Medium"/>
              </a:rPr>
              <a:t> </a:t>
            </a:r>
            <a:r>
              <a:rPr lang="en-US" sz="1100" dirty="0">
                <a:solidFill>
                  <a:prstClr val="black"/>
                </a:solidFill>
                <a:latin typeface="Gilroy Medium"/>
              </a:rPr>
              <a:t>XX</a:t>
            </a:r>
            <a:r>
              <a:rPr lang="ru-RU" sz="1100" dirty="0">
                <a:solidFill>
                  <a:prstClr val="black"/>
                </a:solidFill>
                <a:latin typeface="Gilroy Medium"/>
              </a:rPr>
              <a:t>.06.202</a:t>
            </a:r>
            <a:r>
              <a:rPr lang="en-US" sz="1100" dirty="0">
                <a:solidFill>
                  <a:prstClr val="black"/>
                </a:solidFill>
                <a:latin typeface="Gilroy Medium"/>
              </a:rPr>
              <a:t>5</a:t>
            </a:r>
            <a:endParaRPr kumimoji="0" lang="ru-RU" sz="11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roy Medium"/>
            </a:endParaRPr>
          </a:p>
          <a:p>
            <a:pPr>
              <a:lnSpc>
                <a:spcPts val="1600"/>
              </a:lnSpc>
              <a:defRPr/>
            </a:pPr>
            <a:r>
              <a:rPr lang="ru-RU" sz="1100" dirty="0">
                <a:solidFill>
                  <a:prstClr val="black"/>
                </a:solidFill>
                <a:latin typeface="Gilroy Medium"/>
                <a:cs typeface="Times New Roman"/>
              </a:rPr>
              <a:t>АВТОМАТИЗИРОВАННАЯ ПЛАТФОРМА РАЗВЕРТЫВАНИЯ КОНТЕЙНЕРИЗОВАННЫХ ФУНКЦИЙ В СРЕДЕ </a:t>
            </a:r>
            <a:r>
              <a:rPr lang="en-GB" sz="1100" dirty="0">
                <a:solidFill>
                  <a:prstClr val="black"/>
                </a:solidFill>
                <a:latin typeface="Gilroy Medium"/>
                <a:cs typeface="Times New Roman"/>
              </a:rPr>
              <a:t>KUBERNETES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169E9A5-0F30-46EE-BA6A-78421B32F98B}"/>
              </a:ext>
            </a:extLst>
          </p:cNvPr>
          <p:cNvSpPr txBox="1"/>
          <p:nvPr/>
        </p:nvSpPr>
        <p:spPr>
          <a:xfrm>
            <a:off x="339754" y="353566"/>
            <a:ext cx="447972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ilroy Bold" panose="00000800000000000000" pitchFamily="2" charset="-52"/>
                <a:ea typeface="+mj-ea"/>
                <a:cs typeface="+mj-cs"/>
              </a:rPr>
              <a:t>Актуальность работы</a:t>
            </a:r>
            <a:endParaRPr lang="ru-RU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1D960C0-2C57-77AD-8B12-04B6D8FB087E}"/>
              </a:ext>
            </a:extLst>
          </p:cNvPr>
          <p:cNvSpPr txBox="1"/>
          <p:nvPr/>
        </p:nvSpPr>
        <p:spPr>
          <a:xfrm>
            <a:off x="339754" y="2518249"/>
            <a:ext cx="9713457" cy="21242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ru-RU" dirty="0">
                <a:latin typeface="Gilroy Medium"/>
                <a:ea typeface="Calibri"/>
                <a:cs typeface="Times New Roman"/>
              </a:rPr>
              <a:t>Разработка собственной платформы для изолированного выполнения контейнеризированных функций позволяет:</a:t>
            </a:r>
            <a:br>
              <a:rPr lang="ru-RU" dirty="0">
                <a:latin typeface="Gilroy Medium"/>
                <a:ea typeface="Calibri"/>
                <a:cs typeface="Times New Roman"/>
              </a:rPr>
            </a:br>
            <a:r>
              <a:rPr lang="ru-RU" dirty="0">
                <a:latin typeface="Gilroy Medium"/>
                <a:ea typeface="Calibri"/>
                <a:cs typeface="Times New Roman"/>
              </a:rPr>
              <a:t>- Снизить издержки на инфраструктуру</a:t>
            </a:r>
            <a:br>
              <a:rPr lang="ru-RU" dirty="0">
                <a:latin typeface="Gilroy Medium"/>
                <a:ea typeface="Calibri"/>
                <a:cs typeface="Times New Roman"/>
              </a:rPr>
            </a:br>
            <a:r>
              <a:rPr lang="ru-RU" dirty="0">
                <a:latin typeface="Gilroy Medium"/>
                <a:ea typeface="Calibri"/>
                <a:cs typeface="Times New Roman"/>
              </a:rPr>
              <a:t>- Повысить гибкость и безопасность исполнения</a:t>
            </a:r>
            <a:br>
              <a:rPr lang="ru-RU" dirty="0">
                <a:latin typeface="Gilroy Medium"/>
                <a:ea typeface="Calibri"/>
                <a:cs typeface="Times New Roman"/>
              </a:rPr>
            </a:br>
            <a:r>
              <a:rPr lang="ru-RU" dirty="0">
                <a:latin typeface="Gilroy Medium"/>
                <a:ea typeface="Calibri"/>
                <a:cs typeface="Times New Roman"/>
              </a:rPr>
              <a:t>- Упростить запуск периодических и событийных задач без ручного вмешательства</a:t>
            </a:r>
            <a:endParaRPr lang="en-US" dirty="0">
              <a:latin typeface="Gilroy Medium"/>
              <a:ea typeface="Calibri"/>
              <a:cs typeface="Times New Roman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A50449-2A81-E6D5-77C4-19A225EA5FFF}"/>
              </a:ext>
            </a:extLst>
          </p:cNvPr>
          <p:cNvSpPr txBox="1"/>
          <p:nvPr/>
        </p:nvSpPr>
        <p:spPr>
          <a:xfrm>
            <a:off x="342900" y="1203678"/>
            <a:ext cx="11412325" cy="9626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ru-RU" sz="2000" dirty="0">
                <a:latin typeface="Gilroy Medium"/>
              </a:rPr>
              <a:t>Современные компании всё чаще нуждаются в автоматизации запуска и масштабирования вычислительных задач: от генерации отчётов до запуска ИИ-алгоритмов.</a:t>
            </a:r>
            <a:endParaRPr lang="en-US" dirty="0">
              <a:ea typeface="Verdan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077C768-B628-9A51-3DC4-9B0C5E07BA7F}"/>
              </a:ext>
            </a:extLst>
          </p:cNvPr>
          <p:cNvSpPr txBox="1"/>
          <p:nvPr/>
        </p:nvSpPr>
        <p:spPr>
          <a:xfrm>
            <a:off x="339754" y="4894976"/>
            <a:ext cx="11412325" cy="9626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GB" sz="2000" dirty="0">
                <a:latin typeface="Gilroy Medium"/>
              </a:rPr>
              <a:t>Lambda-</a:t>
            </a:r>
            <a:r>
              <a:rPr lang="ru-RU" sz="2000" dirty="0">
                <a:latin typeface="Gilroy Medium"/>
              </a:rPr>
              <a:t>платформа решает проблему дефицита универсального и простого в управлении инструмента для динамического выполнения задач в корпоративной среде.</a:t>
            </a:r>
            <a:endParaRPr lang="en-US" dirty="0">
              <a:ea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4308577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Прямая соединительная линия 5"/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>
          <a:xfrm>
            <a:off x="11516986" y="6186956"/>
            <a:ext cx="409963" cy="610899"/>
          </a:xfrm>
        </p:spPr>
        <p:txBody>
          <a:bodyPr/>
          <a:lstStyle/>
          <a:p>
            <a:fld id="{A01BE76D-E181-4177-862E-40D97C82BFEB}" type="slidenum">
              <a:rPr lang="ru-RU" sz="3200" smtClean="0"/>
              <a:t>3</a:t>
            </a:fld>
            <a:endParaRPr lang="ru-RU" sz="3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169E9A5-0F30-46EE-BA6A-78421B32F98B}"/>
              </a:ext>
            </a:extLst>
          </p:cNvPr>
          <p:cNvSpPr txBox="1"/>
          <p:nvPr/>
        </p:nvSpPr>
        <p:spPr>
          <a:xfrm>
            <a:off x="457200" y="244509"/>
            <a:ext cx="538153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dirty="0">
                <a:solidFill>
                  <a:schemeClr val="bg2">
                    <a:lumMod val="25000"/>
                  </a:schemeClr>
                </a:solidFill>
                <a:latin typeface="Gilroy Bold" panose="00000800000000000000" pitchFamily="2" charset="-52"/>
                <a:ea typeface="+mj-ea"/>
                <a:cs typeface="+mj-cs"/>
              </a:rPr>
              <a:t>Цели и задачи</a:t>
            </a: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Gilroy Bold" panose="00000800000000000000" pitchFamily="2" charset="-52"/>
                <a:ea typeface="+mj-ea"/>
                <a:cs typeface="+mj-cs"/>
              </a:rPr>
              <a:t> работы</a:t>
            </a:r>
            <a:endParaRPr lang="ru-RU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97C764-6D48-3C73-D48B-5993AC28085D}"/>
              </a:ext>
            </a:extLst>
          </p:cNvPr>
          <p:cNvSpPr txBox="1"/>
          <p:nvPr/>
        </p:nvSpPr>
        <p:spPr>
          <a:xfrm>
            <a:off x="458203" y="1275347"/>
            <a:ext cx="11310686" cy="87780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 err="1">
                <a:latin typeface="Gilroy Medium"/>
              </a:rPr>
              <a:t>Цель</a:t>
            </a:r>
            <a:r>
              <a:rPr lang="en-US" b="1" dirty="0">
                <a:latin typeface="Gilroy Medium"/>
              </a:rPr>
              <a:t>:</a:t>
            </a:r>
            <a:r>
              <a:rPr lang="en-US" dirty="0">
                <a:latin typeface="Gilroy Medium"/>
              </a:rPr>
              <a:t> </a:t>
            </a:r>
            <a:r>
              <a:rPr lang="ru-RU" dirty="0">
                <a:latin typeface="Gilroy Medium"/>
              </a:rPr>
              <a:t>разработки платформы управления </a:t>
            </a:r>
            <a:r>
              <a:rPr lang="ru-RU" dirty="0" err="1">
                <a:latin typeface="Gilroy Medium"/>
              </a:rPr>
              <a:t>бессерверными</a:t>
            </a:r>
            <a:r>
              <a:rPr lang="ru-RU" dirty="0">
                <a:latin typeface="Gilroy Medium"/>
              </a:rPr>
              <a:t> вычислениями, обеспечивающую баланс между простотой использования, гибкостью конфигурации и предсказуемостью затрат.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0F883E-BD12-6D82-484B-958AA368C473}"/>
              </a:ext>
            </a:extLst>
          </p:cNvPr>
          <p:cNvSpPr txBox="1"/>
          <p:nvPr/>
        </p:nvSpPr>
        <p:spPr>
          <a:xfrm>
            <a:off x="457200" y="2483089"/>
            <a:ext cx="7602520" cy="3611758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ru-RU" sz="1400" dirty="0">
                <a:latin typeface="Gilroy Medium"/>
                <a:cs typeface="Times New Roman"/>
              </a:rPr>
              <a:t>Провести анализ предметной области;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ru-RU" sz="1400" dirty="0">
                <a:latin typeface="Gilroy Medium"/>
                <a:cs typeface="Times New Roman"/>
              </a:rPr>
              <a:t>Сравнить существующие аналогичные решения;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ru-RU" sz="1400" dirty="0">
                <a:latin typeface="Gilroy Medium"/>
                <a:cs typeface="Times New Roman"/>
              </a:rPr>
              <a:t>Провести анализ целевой аудитории веб-приложения;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ru-RU" sz="1400" dirty="0">
                <a:latin typeface="Gilroy Medium"/>
                <a:cs typeface="Times New Roman"/>
              </a:rPr>
              <a:t>Определить функциональные требования к веб-приложению;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ru-RU" sz="1400" dirty="0">
                <a:latin typeface="Gilroy Medium"/>
                <a:cs typeface="Times New Roman"/>
              </a:rPr>
              <a:t>Разработать пользовательские сценарии;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ru-RU" sz="1400" dirty="0">
                <a:latin typeface="Gilroy Medium"/>
                <a:cs typeface="Times New Roman"/>
              </a:rPr>
              <a:t>Спроектировать архитектуру веб-приложения;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ru-RU" sz="1400" dirty="0">
                <a:latin typeface="Gilroy Medium"/>
                <a:cs typeface="Times New Roman"/>
              </a:rPr>
              <a:t>Разработать дизайн-макеты страниц и компонентов веб-приложения;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ru-RU" sz="1400" dirty="0">
                <a:latin typeface="Gilroy Medium"/>
                <a:cs typeface="Times New Roman"/>
              </a:rPr>
              <a:t>Спроектировать схему базы данных;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ru-RU" sz="1400" dirty="0">
                <a:latin typeface="Gilroy Medium"/>
                <a:cs typeface="Times New Roman"/>
              </a:rPr>
              <a:t>Разработать серверную часть веб-приложения;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ru-RU" sz="1400" dirty="0">
                <a:latin typeface="Gilroy Medium"/>
                <a:cs typeface="Times New Roman"/>
              </a:rPr>
              <a:t>Разработать клиентскую часть веб-приложения;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ru-RU" sz="1400" dirty="0">
                <a:latin typeface="Gilroy Medium"/>
                <a:cs typeface="Times New Roman"/>
              </a:rPr>
              <a:t>Провести различные виды тестирования веб-приложения.</a:t>
            </a:r>
          </a:p>
        </p:txBody>
      </p:sp>
    </p:spTree>
    <p:extLst>
      <p:ext uri="{BB962C8B-B14F-4D97-AF65-F5344CB8AC3E}">
        <p14:creationId xmlns:p14="http://schemas.microsoft.com/office/powerpoint/2010/main" val="23947290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Прямая соединительная линия 5"/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>
          <a:xfrm>
            <a:off x="11516986" y="6186956"/>
            <a:ext cx="409963" cy="610899"/>
          </a:xfrm>
        </p:spPr>
        <p:txBody>
          <a:bodyPr/>
          <a:lstStyle/>
          <a:p>
            <a:fld id="{A01BE76D-E181-4177-862E-40D97C82BFEB}" type="slidenum">
              <a:rPr lang="ru-RU" sz="3200" smtClean="0"/>
              <a:t>4</a:t>
            </a:fld>
            <a:endParaRPr lang="ru-RU" sz="3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169E9A5-0F30-46EE-BA6A-78421B32F98B}"/>
              </a:ext>
            </a:extLst>
          </p:cNvPr>
          <p:cNvSpPr txBox="1"/>
          <p:nvPr/>
        </p:nvSpPr>
        <p:spPr>
          <a:xfrm>
            <a:off x="457200" y="244509"/>
            <a:ext cx="5381538" cy="58477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ru-RU" sz="3200" dirty="0">
                <a:solidFill>
                  <a:schemeClr val="bg2">
                    <a:lumMod val="25000"/>
                  </a:schemeClr>
                </a:solidFill>
                <a:latin typeface="Gilroy Bold"/>
                <a:ea typeface="+mj-ea"/>
                <a:cs typeface="+mj-cs"/>
              </a:rPr>
              <a:t>Анализ рынка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CD18DB4-16EC-5B90-3343-0CC7482F51E9}"/>
              </a:ext>
            </a:extLst>
          </p:cNvPr>
          <p:cNvSpPr txBox="1"/>
          <p:nvPr/>
        </p:nvSpPr>
        <p:spPr>
          <a:xfrm>
            <a:off x="487911" y="1609201"/>
            <a:ext cx="9948426" cy="224676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2800" dirty="0"/>
              <a:t>Рынок </a:t>
            </a:r>
            <a:r>
              <a:rPr lang="en-GB" sz="2800" dirty="0" err="1"/>
              <a:t>FaaS</a:t>
            </a:r>
            <a:r>
              <a:rPr lang="en-GB" sz="2800" dirty="0"/>
              <a:t> </a:t>
            </a:r>
            <a:r>
              <a:rPr lang="ru-RU" sz="2800" dirty="0"/>
              <a:t>и </a:t>
            </a:r>
            <a:r>
              <a:rPr lang="en-GB" sz="2800" dirty="0"/>
              <a:t>serverless-</a:t>
            </a:r>
            <a:r>
              <a:rPr lang="ru-RU" sz="2800" dirty="0"/>
              <a:t>решений в России активно растёт. Это связано с цифровой трансформацией бизнеса, импортозамещением и ростом интереса к эффективным и масштабируемым архитектурам.</a:t>
            </a:r>
          </a:p>
          <a:p>
            <a:endParaRPr lang="ru-RU" sz="28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0B26E70-C499-770B-697F-EDF422C4AD15}"/>
              </a:ext>
            </a:extLst>
          </p:cNvPr>
          <p:cNvSpPr txBox="1"/>
          <p:nvPr/>
        </p:nvSpPr>
        <p:spPr>
          <a:xfrm>
            <a:off x="487911" y="3561869"/>
            <a:ext cx="11234056" cy="21242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ru-RU" dirty="0">
                <a:latin typeface="Gilroy Medium"/>
                <a:ea typeface="Verdana"/>
              </a:rPr>
              <a:t>Рост стимулируют:</a:t>
            </a:r>
          </a:p>
          <a:p>
            <a:pPr>
              <a:lnSpc>
                <a:spcPct val="150000"/>
              </a:lnSpc>
            </a:pPr>
            <a:r>
              <a:rPr lang="ru-RU" dirty="0">
                <a:latin typeface="Gilroy Medium"/>
                <a:ea typeface="Verdana"/>
              </a:rPr>
              <a:t>- Уход зарубежных аналогов</a:t>
            </a:r>
            <a:br>
              <a:rPr lang="ru-RU" dirty="0">
                <a:latin typeface="Gilroy Medium"/>
                <a:ea typeface="Verdana"/>
              </a:rPr>
            </a:br>
            <a:r>
              <a:rPr lang="ru-RU" dirty="0">
                <a:latin typeface="Gilroy Medium"/>
                <a:ea typeface="Verdana"/>
              </a:rPr>
              <a:t>- Распространение </a:t>
            </a:r>
            <a:r>
              <a:rPr lang="en-US" dirty="0">
                <a:latin typeface="Gilroy Medium"/>
                <a:ea typeface="Verdana"/>
              </a:rPr>
              <a:t>DevOps </a:t>
            </a:r>
            <a:r>
              <a:rPr lang="ru-RU" dirty="0">
                <a:latin typeface="Gilroy Medium"/>
                <a:ea typeface="Verdana"/>
              </a:rPr>
              <a:t>и </a:t>
            </a:r>
            <a:r>
              <a:rPr lang="en-US" dirty="0">
                <a:latin typeface="Gilroy Medium"/>
                <a:ea typeface="Verdana"/>
              </a:rPr>
              <a:t>CI/CD</a:t>
            </a:r>
            <a:br>
              <a:rPr lang="en-US" dirty="0">
                <a:latin typeface="Gilroy Medium"/>
                <a:ea typeface="Verdana"/>
              </a:rPr>
            </a:br>
            <a:r>
              <a:rPr lang="ru-RU" dirty="0">
                <a:latin typeface="Gilroy Medium"/>
                <a:ea typeface="Verdana"/>
              </a:rPr>
              <a:t>-</a:t>
            </a:r>
            <a:r>
              <a:rPr lang="en-US" dirty="0">
                <a:latin typeface="Gilroy Medium"/>
                <a:ea typeface="Verdana"/>
              </a:rPr>
              <a:t> </a:t>
            </a:r>
            <a:r>
              <a:rPr lang="ru-RU" dirty="0">
                <a:latin typeface="Gilroy Medium"/>
                <a:ea typeface="Verdana"/>
              </a:rPr>
              <a:t>Запрос на автоматизацию и масштабируемость</a:t>
            </a:r>
            <a:br>
              <a:rPr lang="ru-RU" dirty="0">
                <a:latin typeface="Gilroy Medium"/>
                <a:ea typeface="Verdana"/>
              </a:rPr>
            </a:br>
            <a:r>
              <a:rPr lang="ru-RU" dirty="0">
                <a:latin typeface="Gilroy Medium"/>
                <a:ea typeface="Verdana"/>
              </a:rPr>
              <a:t>- Активное внедрение в </a:t>
            </a:r>
            <a:r>
              <a:rPr lang="ru-RU" dirty="0" err="1">
                <a:latin typeface="Gilroy Medium"/>
                <a:ea typeface="Verdana"/>
              </a:rPr>
              <a:t>бизнесс</a:t>
            </a:r>
            <a:r>
              <a:rPr lang="ru-RU" dirty="0">
                <a:latin typeface="Gilroy Medium"/>
                <a:ea typeface="Verdana"/>
              </a:rPr>
              <a:t> процессы </a:t>
            </a:r>
            <a:r>
              <a:rPr lang="en-US" dirty="0">
                <a:latin typeface="Gilroy Medium"/>
                <a:ea typeface="Verdana"/>
              </a:rPr>
              <a:t>AI, </a:t>
            </a:r>
            <a:r>
              <a:rPr lang="en-US" dirty="0" err="1">
                <a:latin typeface="Gilroy Medium"/>
                <a:ea typeface="Verdana"/>
              </a:rPr>
              <a:t>BigData</a:t>
            </a:r>
            <a:r>
              <a:rPr lang="en-US" dirty="0">
                <a:latin typeface="Gilroy Medium"/>
                <a:ea typeface="Verdana"/>
              </a:rPr>
              <a:t> </a:t>
            </a:r>
            <a:r>
              <a:rPr lang="ru-RU" dirty="0">
                <a:latin typeface="Gilroy Medium"/>
                <a:ea typeface="Verdana"/>
              </a:rPr>
              <a:t>и </a:t>
            </a:r>
            <a:r>
              <a:rPr lang="ru-RU" dirty="0" err="1">
                <a:latin typeface="Gilroy Medium"/>
                <a:ea typeface="Verdana"/>
              </a:rPr>
              <a:t>мультиагентных</a:t>
            </a:r>
            <a:r>
              <a:rPr lang="ru-RU" dirty="0">
                <a:latin typeface="Gilroy Medium"/>
                <a:ea typeface="Verdana"/>
              </a:rPr>
              <a:t> систем.</a:t>
            </a:r>
            <a:endParaRPr lang="en-US" dirty="0">
              <a:latin typeface="Gilroy Medium"/>
              <a:ea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37721747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Прямая соединительная линия 5"/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>
          <a:xfrm>
            <a:off x="11463007" y="6134487"/>
            <a:ext cx="409963" cy="610899"/>
          </a:xfrm>
        </p:spPr>
        <p:txBody>
          <a:bodyPr/>
          <a:lstStyle/>
          <a:p>
            <a:fld id="{A01BE76D-E181-4177-862E-40D97C82BFEB}" type="slidenum">
              <a:rPr lang="ru-RU" sz="3200" smtClean="0"/>
              <a:t>5</a:t>
            </a:fld>
            <a:endParaRPr lang="ru-RU" sz="3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169E9A5-0F30-46EE-BA6A-78421B32F98B}"/>
              </a:ext>
            </a:extLst>
          </p:cNvPr>
          <p:cNvSpPr txBox="1"/>
          <p:nvPr/>
        </p:nvSpPr>
        <p:spPr>
          <a:xfrm>
            <a:off x="914399" y="747079"/>
            <a:ext cx="9181511" cy="58477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ru-RU" sz="3200" dirty="0">
                <a:latin typeface="Gilroy Bold"/>
              </a:rPr>
              <a:t>Целевая аудитория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92DDEDE7-3A5A-F563-D7E8-91FDF49DE6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8024559"/>
              </p:ext>
            </p:extLst>
          </p:nvPr>
        </p:nvGraphicFramePr>
        <p:xfrm>
          <a:off x="914399" y="1713725"/>
          <a:ext cx="10431888" cy="4211307"/>
        </p:xfrm>
        <a:graphic>
          <a:graphicData uri="http://schemas.openxmlformats.org/drawingml/2006/table">
            <a:tbl>
              <a:tblPr/>
              <a:tblGrid>
                <a:gridCol w="5215944">
                  <a:extLst>
                    <a:ext uri="{9D8B030D-6E8A-4147-A177-3AD203B41FA5}">
                      <a16:colId xmlns:a16="http://schemas.microsoft.com/office/drawing/2014/main" val="2581731915"/>
                    </a:ext>
                  </a:extLst>
                </a:gridCol>
                <a:gridCol w="5215944">
                  <a:extLst>
                    <a:ext uri="{9D8B030D-6E8A-4147-A177-3AD203B41FA5}">
                      <a16:colId xmlns:a16="http://schemas.microsoft.com/office/drawing/2014/main" val="4273443060"/>
                    </a:ext>
                  </a:extLst>
                </a:gridCol>
              </a:tblGrid>
              <a:tr h="368397">
                <a:tc>
                  <a:txBody>
                    <a:bodyPr/>
                    <a:lstStyle/>
                    <a:p>
                      <a:r>
                        <a:rPr lang="ru-RU" sz="1600" b="1" dirty="0"/>
                        <a:t>Сегмент целевой аудитории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sz="1600" b="1" dirty="0"/>
                        <a:t>Потребности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3576412"/>
                  </a:ext>
                </a:extLst>
              </a:tr>
              <a:tr h="644694">
                <a:tc>
                  <a:txBody>
                    <a:bodyPr/>
                    <a:lstStyle/>
                    <a:p>
                      <a:r>
                        <a:rPr lang="ru-RU" sz="1500"/>
                        <a:t>Малый и средний бизнес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sz="1500"/>
                        <a:t>- Автоматизация рутинных задач</a:t>
                      </a:r>
                      <a:br>
                        <a:rPr lang="ru-RU" sz="1500"/>
                      </a:br>
                      <a:r>
                        <a:rPr lang="ru-RU" sz="1500"/>
                        <a:t>- Простое развертывание без </a:t>
                      </a:r>
                      <a:r>
                        <a:rPr lang="en-GB" sz="1500"/>
                        <a:t>DevOps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2957925"/>
                  </a:ext>
                </a:extLst>
              </a:tr>
              <a:tr h="920992">
                <a:tc>
                  <a:txBody>
                    <a:bodyPr/>
                    <a:lstStyle/>
                    <a:p>
                      <a:r>
                        <a:rPr lang="ru-RU" sz="1500"/>
                        <a:t>Разработчики и </a:t>
                      </a:r>
                      <a:r>
                        <a:rPr lang="en-GB" sz="1500"/>
                        <a:t>DevOps-</a:t>
                      </a:r>
                      <a:r>
                        <a:rPr lang="ru-RU" sz="1500"/>
                        <a:t>инженеры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sz="1500"/>
                        <a:t>- Быстрый запуск кода</a:t>
                      </a:r>
                      <a:br>
                        <a:rPr lang="ru-RU" sz="1500"/>
                      </a:br>
                      <a:r>
                        <a:rPr lang="ru-RU" sz="1500"/>
                        <a:t>- </a:t>
                      </a:r>
                      <a:r>
                        <a:rPr lang="en-GB" sz="1500"/>
                        <a:t>API/CLI-</a:t>
                      </a:r>
                      <a:r>
                        <a:rPr lang="ru-RU" sz="1500"/>
                        <a:t>доступ</a:t>
                      </a:r>
                      <a:br>
                        <a:rPr lang="ru-RU" sz="1500"/>
                      </a:br>
                      <a:r>
                        <a:rPr lang="ru-RU" sz="1500"/>
                        <a:t>- Контроль ресурсов и логов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9020343"/>
                  </a:ext>
                </a:extLst>
              </a:tr>
              <a:tr h="644694">
                <a:tc>
                  <a:txBody>
                    <a:bodyPr/>
                    <a:lstStyle/>
                    <a:p>
                      <a:r>
                        <a:rPr lang="ru-RU" sz="1500"/>
                        <a:t>Аналитики и инженеры данных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sz="1500"/>
                        <a:t>- Периодические вычисления</a:t>
                      </a:r>
                      <a:br>
                        <a:rPr lang="ru-RU" sz="1500"/>
                      </a:br>
                      <a:r>
                        <a:rPr lang="ru-RU" sz="1500"/>
                        <a:t>- Поддержка </a:t>
                      </a:r>
                      <a:r>
                        <a:rPr lang="en-GB" sz="1500"/>
                        <a:t>cron-</a:t>
                      </a:r>
                      <a:r>
                        <a:rPr lang="ru-RU" sz="1500"/>
                        <a:t>запусков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639257"/>
                  </a:ext>
                </a:extLst>
              </a:tr>
              <a:tr h="987836">
                <a:tc>
                  <a:txBody>
                    <a:bodyPr/>
                    <a:lstStyle/>
                    <a:p>
                      <a:r>
                        <a:rPr lang="en-GB" sz="1500" dirty="0"/>
                        <a:t>AI-</a:t>
                      </a:r>
                      <a:r>
                        <a:rPr lang="ru-RU" sz="1500" dirty="0"/>
                        <a:t>продукты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sz="1500"/>
                        <a:t>- Запуск нейросетевых функций и агентов</a:t>
                      </a:r>
                      <a:br>
                        <a:rPr lang="ru-RU" sz="1500"/>
                      </a:br>
                      <a:r>
                        <a:rPr lang="ru-RU" sz="1500"/>
                        <a:t>- Изолированная среда</a:t>
                      </a:r>
                      <a:br>
                        <a:rPr lang="ru-RU" sz="1500"/>
                      </a:br>
                      <a:r>
                        <a:rPr lang="ru-RU" sz="1500"/>
                        <a:t>- Интеграции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9525701"/>
                  </a:ext>
                </a:extLst>
              </a:tr>
              <a:tr h="644694">
                <a:tc>
                  <a:txBody>
                    <a:bodyPr/>
                    <a:lstStyle/>
                    <a:p>
                      <a:r>
                        <a:rPr lang="ru-RU" sz="1500"/>
                        <a:t>Образовательные учреждения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sz="1500" dirty="0"/>
                        <a:t>- Среда для запуска заданий и тестов</a:t>
                      </a:r>
                      <a:br>
                        <a:rPr lang="ru-RU" sz="1500" dirty="0"/>
                      </a:br>
                      <a:r>
                        <a:rPr lang="ru-RU" sz="1500" dirty="0"/>
                        <a:t>- Безопасное исполнение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79644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678719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Прямая соединительная линия 5"/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>
          <a:xfrm>
            <a:off x="11463007" y="6134487"/>
            <a:ext cx="409963" cy="610899"/>
          </a:xfrm>
        </p:spPr>
        <p:txBody>
          <a:bodyPr/>
          <a:lstStyle/>
          <a:p>
            <a:fld id="{A01BE76D-E181-4177-862E-40D97C82BFEB}" type="slidenum">
              <a:rPr lang="ru-RU" sz="3200" smtClean="0"/>
              <a:t>6</a:t>
            </a:fld>
            <a:endParaRPr lang="ru-RU" sz="3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169E9A5-0F30-46EE-BA6A-78421B32F98B}"/>
              </a:ext>
            </a:extLst>
          </p:cNvPr>
          <p:cNvSpPr txBox="1"/>
          <p:nvPr/>
        </p:nvSpPr>
        <p:spPr>
          <a:xfrm>
            <a:off x="457200" y="244509"/>
            <a:ext cx="9181511" cy="58477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ru-RU" sz="3200" dirty="0">
                <a:latin typeface="Gilroy Bold"/>
              </a:rPr>
              <a:t>Обзор существующих решений</a:t>
            </a:r>
            <a:endParaRPr lang="ru-RU" dirty="0"/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0E62B45E-D3C1-4404-EFFC-64ECC9D1AF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8721980"/>
              </p:ext>
            </p:extLst>
          </p:nvPr>
        </p:nvGraphicFramePr>
        <p:xfrm>
          <a:off x="1071213" y="1603884"/>
          <a:ext cx="9694467" cy="4415193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405063">
                  <a:extLst>
                    <a:ext uri="{9D8B030D-6E8A-4147-A177-3AD203B41FA5}">
                      <a16:colId xmlns:a16="http://schemas.microsoft.com/office/drawing/2014/main" val="696677015"/>
                    </a:ext>
                  </a:extLst>
                </a:gridCol>
                <a:gridCol w="3144702">
                  <a:extLst>
                    <a:ext uri="{9D8B030D-6E8A-4147-A177-3AD203B41FA5}">
                      <a16:colId xmlns:a16="http://schemas.microsoft.com/office/drawing/2014/main" val="3836382629"/>
                    </a:ext>
                  </a:extLst>
                </a:gridCol>
                <a:gridCol w="3144702">
                  <a:extLst>
                    <a:ext uri="{9D8B030D-6E8A-4147-A177-3AD203B41FA5}">
                      <a16:colId xmlns:a16="http://schemas.microsoft.com/office/drawing/2014/main" val="1323209383"/>
                    </a:ext>
                  </a:extLst>
                </a:gridCol>
              </a:tblGrid>
              <a:tr h="346290">
                <a:tc>
                  <a:txBody>
                    <a:bodyPr/>
                    <a:lstStyle/>
                    <a:p>
                      <a:r>
                        <a:rPr lang="ru-RU" sz="1600" b="1" dirty="0"/>
                        <a:t>Решение</a:t>
                      </a:r>
                    </a:p>
                  </a:txBody>
                  <a:tcPr marL="71718" marR="71718" marT="35859" marB="358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600" b="1" dirty="0"/>
                        <a:t>Преимущества</a:t>
                      </a:r>
                    </a:p>
                  </a:txBody>
                  <a:tcPr marL="71718" marR="71718" marT="35859" marB="358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600" b="1" dirty="0"/>
                        <a:t>Ограничения</a:t>
                      </a:r>
                    </a:p>
                  </a:txBody>
                  <a:tcPr marL="71718" marR="71718" marT="35859" marB="358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83242314"/>
                  </a:ext>
                </a:extLst>
              </a:tr>
              <a:tr h="865724">
                <a:tc>
                  <a:txBody>
                    <a:bodyPr/>
                    <a:lstStyle/>
                    <a:p>
                      <a:r>
                        <a:rPr lang="en-GB" sz="1400" b="1" dirty="0"/>
                        <a:t>Yandex Cloud Functions</a:t>
                      </a:r>
                      <a:endParaRPr lang="en-GB" sz="1400" dirty="0"/>
                    </a:p>
                  </a:txBody>
                  <a:tcPr marL="71718" marR="71718" marT="35859" marB="358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400"/>
                        <a:t>Локальный хостинг, интеграция с </a:t>
                      </a:r>
                      <a:r>
                        <a:rPr lang="en-GB" sz="1400"/>
                        <a:t>Yandex Cloud</a:t>
                      </a:r>
                    </a:p>
                  </a:txBody>
                  <a:tcPr marL="71718" marR="71718" marT="35859" marB="358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400"/>
                        <a:t>Ограниченная кастомизация, привязка к экосистеме</a:t>
                      </a:r>
                    </a:p>
                  </a:txBody>
                  <a:tcPr marL="71718" marR="71718" marT="35859" marB="358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0932206"/>
                  </a:ext>
                </a:extLst>
              </a:tr>
              <a:tr h="606007">
                <a:tc>
                  <a:txBody>
                    <a:bodyPr/>
                    <a:lstStyle/>
                    <a:p>
                      <a:r>
                        <a:rPr lang="en-GB" sz="1400" b="1"/>
                        <a:t>VK Functions</a:t>
                      </a:r>
                      <a:endParaRPr lang="en-GB" sz="1400"/>
                    </a:p>
                  </a:txBody>
                  <a:tcPr marL="71718" marR="71718" marT="35859" marB="358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400"/>
                        <a:t>Современный интерфейс, отечественная разработка</a:t>
                      </a:r>
                    </a:p>
                  </a:txBody>
                  <a:tcPr marL="71718" marR="71718" marT="35859" marB="358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400"/>
                        <a:t>Новизна, меньше документации и кейсов</a:t>
                      </a:r>
                    </a:p>
                  </a:txBody>
                  <a:tcPr marL="71718" marR="71718" marT="35859" marB="358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4851888"/>
                  </a:ext>
                </a:extLst>
              </a:tr>
              <a:tr h="865724">
                <a:tc>
                  <a:txBody>
                    <a:bodyPr/>
                    <a:lstStyle/>
                    <a:p>
                      <a:r>
                        <a:rPr lang="en-GB" sz="1400" b="1"/>
                        <a:t>OpenFaaS, Knative</a:t>
                      </a:r>
                      <a:endParaRPr lang="en-GB" sz="1400"/>
                    </a:p>
                  </a:txBody>
                  <a:tcPr marL="71718" marR="71718" marT="35859" marB="358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400"/>
                        <a:t>Open-source, </a:t>
                      </a:r>
                      <a:r>
                        <a:rPr lang="ru-RU" sz="1400"/>
                        <a:t>гибкость, развёртывание </a:t>
                      </a:r>
                      <a:r>
                        <a:rPr lang="en-GB" sz="1400"/>
                        <a:t>on-premise</a:t>
                      </a:r>
                    </a:p>
                  </a:txBody>
                  <a:tcPr marL="71718" marR="71718" marT="35859" marB="358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400"/>
                        <a:t>Сложность настройки, требуется </a:t>
                      </a:r>
                      <a:r>
                        <a:rPr lang="en-GB" sz="1400"/>
                        <a:t>DevOps-</a:t>
                      </a:r>
                      <a:r>
                        <a:rPr lang="ru-RU" sz="1400"/>
                        <a:t>экспертиза</a:t>
                      </a:r>
                    </a:p>
                  </a:txBody>
                  <a:tcPr marL="71718" marR="71718" marT="35859" marB="358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72134979"/>
                  </a:ext>
                </a:extLst>
              </a:tr>
              <a:tr h="865724">
                <a:tc>
                  <a:txBody>
                    <a:bodyPr/>
                    <a:lstStyle/>
                    <a:p>
                      <a:r>
                        <a:rPr lang="en-GB" sz="1400" b="1"/>
                        <a:t>AWS Lambda</a:t>
                      </a:r>
                      <a:endParaRPr lang="en-GB" sz="1400"/>
                    </a:p>
                  </a:txBody>
                  <a:tcPr marL="71718" marR="71718" marT="35859" marB="358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400"/>
                        <a:t>Зрелая экосистема, масштабируемость</a:t>
                      </a:r>
                    </a:p>
                  </a:txBody>
                  <a:tcPr marL="71718" marR="71718" marT="35859" marB="358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400"/>
                        <a:t>Санкционные и юридические ограничения в РФ</a:t>
                      </a:r>
                    </a:p>
                  </a:txBody>
                  <a:tcPr marL="71718" marR="71718" marT="35859" marB="358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3163530"/>
                  </a:ext>
                </a:extLst>
              </a:tr>
              <a:tr h="865724">
                <a:tc>
                  <a:txBody>
                    <a:bodyPr/>
                    <a:lstStyle/>
                    <a:p>
                      <a:r>
                        <a:rPr lang="en-GB" sz="1400" b="1"/>
                        <a:t>Google Cloud Functions</a:t>
                      </a:r>
                      <a:endParaRPr lang="en-GB" sz="1400"/>
                    </a:p>
                  </a:txBody>
                  <a:tcPr marL="71718" marR="71718" marT="35859" marB="358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400"/>
                        <a:t>Удобные </a:t>
                      </a:r>
                      <a:r>
                        <a:rPr lang="en-GB" sz="1400"/>
                        <a:t>SDK </a:t>
                      </a:r>
                      <a:r>
                        <a:rPr lang="ru-RU" sz="1400"/>
                        <a:t>и интеграции, глобальная инфраструктура</a:t>
                      </a:r>
                    </a:p>
                  </a:txBody>
                  <a:tcPr marL="71718" marR="71718" marT="35859" marB="358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400" dirty="0"/>
                        <a:t>Недоступность или ограничения в российских реалиях</a:t>
                      </a:r>
                    </a:p>
                  </a:txBody>
                  <a:tcPr marL="71718" marR="71718" marT="35859" marB="358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501015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213426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Прямая соединительная линия 5"/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>
          <a:xfrm>
            <a:off x="11463007" y="6134487"/>
            <a:ext cx="409963" cy="610899"/>
          </a:xfrm>
        </p:spPr>
        <p:txBody>
          <a:bodyPr/>
          <a:lstStyle/>
          <a:p>
            <a:fld id="{A01BE76D-E181-4177-862E-40D97C82BFEB}" type="slidenum">
              <a:rPr lang="ru-RU" sz="3200" smtClean="0"/>
              <a:t>7</a:t>
            </a:fld>
            <a:endParaRPr lang="ru-RU" sz="3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169E9A5-0F30-46EE-BA6A-78421B32F98B}"/>
              </a:ext>
            </a:extLst>
          </p:cNvPr>
          <p:cNvSpPr txBox="1"/>
          <p:nvPr/>
        </p:nvSpPr>
        <p:spPr>
          <a:xfrm>
            <a:off x="914400" y="585164"/>
            <a:ext cx="7007150" cy="58477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ru-RU" sz="3200" dirty="0">
                <a:solidFill>
                  <a:prstClr val="black"/>
                </a:solidFill>
                <a:latin typeface="Gilroy Bold"/>
                <a:ea typeface="+mj-ea"/>
                <a:cs typeface="+mj-cs"/>
              </a:rPr>
              <a:t>Функциональные требования</a:t>
            </a:r>
            <a:endParaRPr lang="ru-R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9FD584-D79A-A693-D75A-3C01D9299E30}"/>
              </a:ext>
            </a:extLst>
          </p:cNvPr>
          <p:cNvSpPr txBox="1"/>
          <p:nvPr/>
        </p:nvSpPr>
        <p:spPr>
          <a:xfrm>
            <a:off x="830976" y="1835423"/>
            <a:ext cx="5265024" cy="3755323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ru-RU" sz="1400" dirty="0">
                <a:latin typeface="Gilroy Medium"/>
                <a:cs typeface="Times New Roman"/>
              </a:rPr>
              <a:t>1. Управление учетными записями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ru-RU" sz="1200" dirty="0">
                <a:latin typeface="Gilroy Medium"/>
                <a:cs typeface="Times New Roman"/>
              </a:rPr>
              <a:t>Регистрация пользователей в системе.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ru-RU" sz="1200" dirty="0">
                <a:latin typeface="Gilroy Medium"/>
                <a:cs typeface="Times New Roman"/>
              </a:rPr>
              <a:t>Вход в систему под учетной записью.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ru-RU" sz="1200" dirty="0">
                <a:latin typeface="Gilroy Medium"/>
                <a:cs typeface="Times New Roman"/>
              </a:rPr>
              <a:t>Возможность восстановления доступа при утере пароля.</a:t>
            </a:r>
          </a:p>
          <a:p>
            <a:pPr>
              <a:lnSpc>
                <a:spcPct val="150000"/>
              </a:lnSpc>
            </a:pPr>
            <a:br>
              <a:rPr lang="ru-RU" sz="1200" dirty="0">
                <a:latin typeface="Gilroy Medium"/>
                <a:cs typeface="Times New Roman"/>
              </a:rPr>
            </a:br>
            <a:r>
              <a:rPr lang="ru-RU" sz="1400" dirty="0">
                <a:latin typeface="Gilroy Medium"/>
                <a:cs typeface="Times New Roman"/>
              </a:rPr>
              <a:t>2. Управление группами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ru-RU" sz="1200" dirty="0">
                <a:latin typeface="Gilroy Medium"/>
                <a:cs typeface="Times New Roman"/>
              </a:rPr>
              <a:t>Создание групп для совместного использования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ru-RU" sz="1200" dirty="0">
                <a:latin typeface="Gilroy Medium"/>
                <a:cs typeface="Times New Roman"/>
              </a:rPr>
              <a:t>Просмотр состава группы и текущих прав доступа участников.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ru-RU" sz="1200" dirty="0">
                <a:latin typeface="Gilroy Medium"/>
                <a:cs typeface="Times New Roman"/>
              </a:rPr>
              <a:t>Возможность присоединения и их выхода из групп.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ru-RU" sz="1200" dirty="0">
                <a:latin typeface="Gilroy Medium"/>
                <a:cs typeface="Times New Roman"/>
              </a:rPr>
              <a:t>Функционал для администраторов групп: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ru-RU" sz="1200" dirty="0">
                <a:latin typeface="Gilroy Medium"/>
                <a:cs typeface="Times New Roman"/>
              </a:rPr>
              <a:t>Исключение участников.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ru-RU" sz="1200" dirty="0">
                <a:latin typeface="Gilroy Medium"/>
                <a:cs typeface="Times New Roman"/>
              </a:rPr>
              <a:t>Управление правами доступа.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ru-RU" sz="1200" dirty="0">
                <a:latin typeface="Gilroy Medium"/>
                <a:cs typeface="Times New Roman"/>
              </a:rPr>
              <a:t>Управление процессом приглашения новых участников.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E52B44E-4793-8A2D-5D67-474D6079608C}"/>
              </a:ext>
            </a:extLst>
          </p:cNvPr>
          <p:cNvSpPr txBox="1"/>
          <p:nvPr/>
        </p:nvSpPr>
        <p:spPr>
          <a:xfrm>
            <a:off x="5972278" y="1428754"/>
            <a:ext cx="5900692" cy="5412251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ru-RU" sz="1400" dirty="0">
                <a:latin typeface="Gilroy Medium"/>
                <a:cs typeface="Times New Roman"/>
              </a:rPr>
              <a:t>3. Управление вычислительными задачами (контейнерами)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ru-RU" sz="1200" dirty="0">
                <a:latin typeface="Gilroy Medium"/>
                <a:cs typeface="Times New Roman"/>
              </a:rPr>
              <a:t>Создание задач:</a:t>
            </a:r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q"/>
            </a:pPr>
            <a:r>
              <a:rPr lang="ru-RU" sz="1200" dirty="0">
                <a:latin typeface="Gilroy Medium"/>
                <a:cs typeface="Times New Roman"/>
              </a:rPr>
              <a:t>Пространство выполнения задачи.</a:t>
            </a:r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q"/>
            </a:pPr>
            <a:r>
              <a:rPr lang="ru-RU" sz="1200" dirty="0">
                <a:latin typeface="Gilroy Medium"/>
                <a:cs typeface="Times New Roman"/>
              </a:rPr>
              <a:t>Указание имени задачи.</a:t>
            </a:r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q"/>
            </a:pPr>
            <a:r>
              <a:rPr lang="ru-RU" sz="1200" dirty="0">
                <a:latin typeface="Gilroy Medium"/>
                <a:cs typeface="Times New Roman"/>
              </a:rPr>
              <a:t>Выбор образа среды выполнения.</a:t>
            </a:r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q"/>
            </a:pPr>
            <a:r>
              <a:rPr lang="ru-RU" sz="1200" dirty="0">
                <a:latin typeface="Gilroy Medium"/>
                <a:cs typeface="Times New Roman"/>
              </a:rPr>
              <a:t>Задание команды запуска.</a:t>
            </a:r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q"/>
            </a:pPr>
            <a:r>
              <a:rPr lang="ru-RU" sz="1200" dirty="0">
                <a:latin typeface="Gilroy Medium"/>
                <a:cs typeface="Times New Roman"/>
              </a:rPr>
              <a:t>Настройка переменных окружения.</a:t>
            </a:r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q"/>
            </a:pPr>
            <a:r>
              <a:rPr lang="ru-RU" sz="1200" dirty="0">
                <a:latin typeface="Gilroy Medium"/>
                <a:cs typeface="Times New Roman"/>
              </a:rPr>
              <a:t>Поддержка типов запуска задач:</a:t>
            </a:r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q"/>
            </a:pPr>
            <a:r>
              <a:rPr lang="ru-RU" sz="1200" dirty="0">
                <a:latin typeface="Gilroy Medium"/>
                <a:cs typeface="Times New Roman"/>
              </a:rPr>
              <a:t>Однократный запуск.</a:t>
            </a:r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q"/>
            </a:pPr>
            <a:r>
              <a:rPr lang="ru-RU" sz="1200" dirty="0">
                <a:latin typeface="Gilroy Medium"/>
                <a:cs typeface="Times New Roman"/>
              </a:rPr>
              <a:t>Периодический запуск по расписанию.</a:t>
            </a:r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q"/>
            </a:pPr>
            <a:r>
              <a:rPr lang="ru-RU" sz="1200" dirty="0">
                <a:latin typeface="Gilroy Medium"/>
                <a:cs typeface="Times New Roman"/>
              </a:rPr>
              <a:t>Активация по внешнему сетевому вызову</a:t>
            </a:r>
            <a:r>
              <a:rPr lang="en-GB" sz="1200" dirty="0">
                <a:latin typeface="Gilroy Medium"/>
                <a:cs typeface="Times New Roman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q"/>
            </a:pPr>
            <a:r>
              <a:rPr lang="ru-RU" sz="1200" dirty="0">
                <a:latin typeface="Gilroy Medium"/>
                <a:cs typeface="Times New Roman"/>
              </a:rPr>
              <a:t>Просмотр списка доступных задач с отображением их текущего состояния.</a:t>
            </a:r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q"/>
            </a:pPr>
            <a:r>
              <a:rPr lang="ru-RU" sz="1200" dirty="0">
                <a:latin typeface="Gilroy Medium"/>
                <a:cs typeface="Times New Roman"/>
              </a:rPr>
              <a:t>Получение детальной информации о конфигурации задачи.</a:t>
            </a:r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q"/>
            </a:pPr>
            <a:r>
              <a:rPr lang="ru-RU" sz="1200" dirty="0">
                <a:latin typeface="Gilroy Medium"/>
                <a:cs typeface="Times New Roman"/>
              </a:rPr>
              <a:t>Доступ к истории запусков задачи (дата, время, статус).</a:t>
            </a:r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q"/>
            </a:pPr>
            <a:r>
              <a:rPr lang="ru-RU" sz="1200" dirty="0">
                <a:latin typeface="Gilroy Medium"/>
                <a:cs typeface="Times New Roman"/>
              </a:rPr>
              <a:t>Перезапуск существующих задач.</a:t>
            </a:r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q"/>
            </a:pPr>
            <a:r>
              <a:rPr lang="ru-RU" sz="1200" dirty="0">
                <a:latin typeface="Gilroy Medium"/>
                <a:cs typeface="Times New Roman"/>
              </a:rPr>
              <a:t>Отмена активных запусков.</a:t>
            </a:r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q"/>
            </a:pPr>
            <a:r>
              <a:rPr lang="ru-RU" sz="1200" dirty="0">
                <a:latin typeface="Gilroy Medium"/>
                <a:cs typeface="Times New Roman"/>
              </a:rPr>
              <a:t>Удаление задач с прекращением их выполнения.</a:t>
            </a:r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q"/>
            </a:pPr>
            <a:r>
              <a:rPr lang="ru-RU" sz="1200" dirty="0">
                <a:latin typeface="Gilroy Medium"/>
                <a:cs typeface="Times New Roman"/>
              </a:rPr>
              <a:t>Предоставление пользователям доступа к логам их задач.</a:t>
            </a:r>
          </a:p>
          <a:p>
            <a:pPr>
              <a:lnSpc>
                <a:spcPct val="150000"/>
              </a:lnSpc>
            </a:pPr>
            <a:endParaRPr lang="ru-RU" sz="1400" dirty="0">
              <a:latin typeface="Gilroy Medium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0863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Прямая соединительная линия 5"/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>
          <a:xfrm>
            <a:off x="11483431" y="6171414"/>
            <a:ext cx="409963" cy="610899"/>
          </a:xfrm>
        </p:spPr>
        <p:txBody>
          <a:bodyPr/>
          <a:lstStyle/>
          <a:p>
            <a:fld id="{A01BE76D-E181-4177-862E-40D97C82BFEB}" type="slidenum">
              <a:rPr lang="ru-RU" sz="3200" smtClean="0"/>
              <a:t>8</a:t>
            </a:fld>
            <a:endParaRPr lang="ru-RU" sz="3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169E9A5-0F30-46EE-BA6A-78421B32F98B}"/>
              </a:ext>
            </a:extLst>
          </p:cNvPr>
          <p:cNvSpPr txBox="1"/>
          <p:nvPr/>
        </p:nvSpPr>
        <p:spPr>
          <a:xfrm>
            <a:off x="998120" y="522531"/>
            <a:ext cx="11169940" cy="8232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800"/>
              </a:lnSpc>
            </a:pPr>
            <a:r>
              <a:rPr lang="ru-RU" sz="3200" dirty="0">
                <a:solidFill>
                  <a:prstClr val="black"/>
                </a:solidFill>
                <a:latin typeface="Gilroy Bold" panose="00000800000000000000" pitchFamily="2" charset="-52"/>
                <a:ea typeface="+mj-ea"/>
                <a:cs typeface="+mj-cs"/>
              </a:rPr>
              <a:t>Программные и технические средства </a:t>
            </a:r>
          </a:p>
          <a:p>
            <a:pPr>
              <a:lnSpc>
                <a:spcPts val="2800"/>
              </a:lnSpc>
            </a:pPr>
            <a:r>
              <a:rPr lang="ru-RU" sz="3200" dirty="0">
                <a:solidFill>
                  <a:prstClr val="black"/>
                </a:solidFill>
                <a:latin typeface="Gilroy Bold" panose="00000800000000000000" pitchFamily="2" charset="-52"/>
                <a:ea typeface="+mj-ea"/>
                <a:cs typeface="+mj-cs"/>
              </a:rPr>
              <a:t>разработки</a:t>
            </a:r>
            <a:endParaRPr lang="ru-RU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4A9047A-7409-AC26-3376-B81CA1F8D85E}"/>
              </a:ext>
            </a:extLst>
          </p:cNvPr>
          <p:cNvSpPr txBox="1"/>
          <p:nvPr/>
        </p:nvSpPr>
        <p:spPr>
          <a:xfrm>
            <a:off x="1144876" y="1989622"/>
            <a:ext cx="33158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b="1" dirty="0">
                <a:latin typeface="Verdana"/>
                <a:ea typeface="Verdana"/>
                <a:cs typeface="Times New Roman"/>
              </a:rPr>
              <a:t>Клиентская часть</a:t>
            </a:r>
            <a:endParaRPr lang="ru-RU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222BB43-2903-DFE4-F1BD-9D7AECF0E80A}"/>
              </a:ext>
            </a:extLst>
          </p:cNvPr>
          <p:cNvSpPr txBox="1"/>
          <p:nvPr/>
        </p:nvSpPr>
        <p:spPr>
          <a:xfrm>
            <a:off x="6932512" y="2033442"/>
            <a:ext cx="30071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b="1" dirty="0">
                <a:latin typeface="Verdana"/>
                <a:ea typeface="Verdana"/>
                <a:cs typeface="Times New Roman"/>
              </a:rPr>
              <a:t>Серверная часть</a:t>
            </a:r>
            <a:endParaRPr lang="ru-RU" b="1" dirty="0"/>
          </a:p>
        </p:txBody>
      </p:sp>
      <p:pic>
        <p:nvPicPr>
          <p:cNvPr id="2050" name="Picture 2" descr="Java custom software development">
            <a:extLst>
              <a:ext uri="{FF2B5EF4-FFF2-40B4-BE49-F238E27FC236}">
                <a16:creationId xmlns:a16="http://schemas.microsoft.com/office/drawing/2014/main" id="{8C07D0AF-4C40-59BE-0B75-263A62F0B6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2280" y="2538246"/>
            <a:ext cx="1299099" cy="811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Why You Should Learn Kotlin in 2025 - DEV Community">
            <a:extLst>
              <a:ext uri="{FF2B5EF4-FFF2-40B4-BE49-F238E27FC236}">
                <a16:creationId xmlns:a16="http://schemas.microsoft.com/office/drawing/2014/main" id="{810C3D8C-A24A-E127-80A2-210590C113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35" t="34227" r="16985" b="30191"/>
          <a:stretch/>
        </p:blipFill>
        <p:spPr bwMode="auto">
          <a:xfrm>
            <a:off x="7553015" y="2850841"/>
            <a:ext cx="1299100" cy="382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What is the Java Spring Framework?">
            <a:extLst>
              <a:ext uri="{FF2B5EF4-FFF2-40B4-BE49-F238E27FC236}">
                <a16:creationId xmlns:a16="http://schemas.microsoft.com/office/drawing/2014/main" id="{A4E4DE1F-36FB-F74B-DCA3-13720DF4A9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3751" y="2763717"/>
            <a:ext cx="1831759" cy="556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Keycloak SSO: Advantages, installation, protips and the real cost - Pretius">
            <a:extLst>
              <a:ext uri="{FF2B5EF4-FFF2-40B4-BE49-F238E27FC236}">
                <a16:creationId xmlns:a16="http://schemas.microsoft.com/office/drawing/2014/main" id="{451BA170-605E-B101-A389-0CF9833B45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9678" y="3456274"/>
            <a:ext cx="1864301" cy="1242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Deep Dive into PostgreSQL: Unveiling Internal Architecture">
            <a:extLst>
              <a:ext uri="{FF2B5EF4-FFF2-40B4-BE49-F238E27FC236}">
                <a16:creationId xmlns:a16="http://schemas.microsoft.com/office/drawing/2014/main" id="{798A94DF-49BB-6885-005B-B64C7A8E12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62" t="30657" r="15204" b="24741"/>
          <a:stretch/>
        </p:blipFill>
        <p:spPr bwMode="auto">
          <a:xfrm>
            <a:off x="7563555" y="3694552"/>
            <a:ext cx="1864302" cy="636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Activate Docker containers | Zadara Cloud Services">
            <a:extLst>
              <a:ext uri="{FF2B5EF4-FFF2-40B4-BE49-F238E27FC236}">
                <a16:creationId xmlns:a16="http://schemas.microsoft.com/office/drawing/2014/main" id="{39462914-BE21-3B61-721A-0648C0E31B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7857" y="3376353"/>
            <a:ext cx="1450012" cy="1242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Why do you need Kubernetes? What Kubernetes is not?">
            <a:extLst>
              <a:ext uri="{FF2B5EF4-FFF2-40B4-BE49-F238E27FC236}">
                <a16:creationId xmlns:a16="http://schemas.microsoft.com/office/drawing/2014/main" id="{BF04AB34-CC8E-CA0E-2821-12DBCF8ED1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3978" y="4699826"/>
            <a:ext cx="2237173" cy="482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Building a Vue 3 Chat App with vue-advanced-chat | ChatKitty">
            <a:extLst>
              <a:ext uri="{FF2B5EF4-FFF2-40B4-BE49-F238E27FC236}">
                <a16:creationId xmlns:a16="http://schemas.microsoft.com/office/drawing/2014/main" id="{05324745-E836-7F8D-19EA-CCB9EB5052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159" y="2484402"/>
            <a:ext cx="1530411" cy="918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TypeScript - Definitive introduction | JavaScript in Plain English">
            <a:extLst>
              <a:ext uri="{FF2B5EF4-FFF2-40B4-BE49-F238E27FC236}">
                <a16:creationId xmlns:a16="http://schemas.microsoft.com/office/drawing/2014/main" id="{14A0FE34-40C5-C621-3F1A-EFC9EBB3C5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5457" y="2666722"/>
            <a:ext cx="1937621" cy="553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Migrate from Vuex4 to Pinia in parallel | by C.Chambers | Smartbox  engineering | Medium">
            <a:extLst>
              <a:ext uri="{FF2B5EF4-FFF2-40B4-BE49-F238E27FC236}">
                <a16:creationId xmlns:a16="http://schemas.microsoft.com/office/drawing/2014/main" id="{8537C828-E94F-874C-F696-D0090521C5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206" t="293" r="39808" b="20131"/>
          <a:stretch/>
        </p:blipFill>
        <p:spPr bwMode="auto">
          <a:xfrm>
            <a:off x="3071196" y="4012579"/>
            <a:ext cx="892603" cy="1514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 descr="Tailwind Css Best Practices and Techniques - Webkul Blog">
            <a:extLst>
              <a:ext uri="{FF2B5EF4-FFF2-40B4-BE49-F238E27FC236}">
                <a16:creationId xmlns:a16="http://schemas.microsoft.com/office/drawing/2014/main" id="{BB4EFB6B-A0E2-E8BA-EA51-8A89CDCA99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90" t="31980" r="7216" b="35413"/>
          <a:stretch/>
        </p:blipFill>
        <p:spPr bwMode="auto">
          <a:xfrm>
            <a:off x="757887" y="3402648"/>
            <a:ext cx="2685761" cy="520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8" name="Picture 30" descr="Beitragsbild_Tailwind_daisyUI - Mobile FHSTP MKL">
            <a:extLst>
              <a:ext uri="{FF2B5EF4-FFF2-40B4-BE49-F238E27FC236}">
                <a16:creationId xmlns:a16="http://schemas.microsoft.com/office/drawing/2014/main" id="{DB57C3DD-94A9-606E-1D17-49157337AE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28" t="58151" r="22719" b="6986"/>
          <a:stretch/>
        </p:blipFill>
        <p:spPr bwMode="auto">
          <a:xfrm>
            <a:off x="3539562" y="3374788"/>
            <a:ext cx="1937621" cy="598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0" name="Picture 32" descr="Axios - Press Releases">
            <a:extLst>
              <a:ext uri="{FF2B5EF4-FFF2-40B4-BE49-F238E27FC236}">
                <a16:creationId xmlns:a16="http://schemas.microsoft.com/office/drawing/2014/main" id="{6D2385DE-6EBF-C9E2-4907-1C0E05E691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078" y="4175052"/>
            <a:ext cx="1968539" cy="655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F4A6BDD-B137-9DF2-4B7C-D6BCBEFDE1B1}"/>
              </a:ext>
            </a:extLst>
          </p:cNvPr>
          <p:cNvCxnSpPr/>
          <p:nvPr/>
        </p:nvCxnSpPr>
        <p:spPr>
          <a:xfrm>
            <a:off x="5589973" y="1482571"/>
            <a:ext cx="0" cy="487384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12015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BB4A1CF-8658-92CC-075D-846FC9FA32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872" y="1214839"/>
            <a:ext cx="9996256" cy="5465579"/>
          </a:xfrm>
          <a:prstGeom prst="rect">
            <a:avLst/>
          </a:prstGeom>
        </p:spPr>
      </p:pic>
      <p:cxnSp>
        <p:nvCxnSpPr>
          <p:cNvPr id="6" name="Прямая соединительная линия 5"/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>
          <a:xfrm>
            <a:off x="11463007" y="6134487"/>
            <a:ext cx="409963" cy="610899"/>
          </a:xfrm>
        </p:spPr>
        <p:txBody>
          <a:bodyPr/>
          <a:lstStyle/>
          <a:p>
            <a:fld id="{A01BE76D-E181-4177-862E-40D97C82BFEB}" type="slidenum">
              <a:rPr lang="ru-RU" sz="3200" smtClean="0"/>
              <a:t>9</a:t>
            </a:fld>
            <a:endParaRPr lang="ru-RU" sz="3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169E9A5-0F30-46EE-BA6A-78421B32F98B}"/>
              </a:ext>
            </a:extLst>
          </p:cNvPr>
          <p:cNvSpPr txBox="1"/>
          <p:nvPr/>
        </p:nvSpPr>
        <p:spPr>
          <a:xfrm>
            <a:off x="812307" y="346258"/>
            <a:ext cx="5215631" cy="58477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ru-RU" sz="3200" dirty="0">
                <a:solidFill>
                  <a:prstClr val="black"/>
                </a:solidFill>
                <a:latin typeface="Gilroy Bold"/>
                <a:ea typeface="+mj-ea"/>
                <a:cs typeface="+mj-cs"/>
              </a:rPr>
              <a:t>Архитектура платформы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85303611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2">
  <a:themeElements>
    <a:clrScheme name="Московский Политех">
      <a:dk1>
        <a:sysClr val="windowText" lastClr="000000"/>
      </a:dk1>
      <a:lt1>
        <a:sysClr val="window" lastClr="FFFFFF"/>
      </a:lt1>
      <a:dk2>
        <a:srgbClr val="171616"/>
      </a:dk2>
      <a:lt2>
        <a:srgbClr val="E7E6E6"/>
      </a:lt2>
      <a:accent1>
        <a:srgbClr val="E61E46"/>
      </a:accent1>
      <a:accent2>
        <a:srgbClr val="1E3E8D"/>
      </a:accent2>
      <a:accent3>
        <a:srgbClr val="A5A5A5"/>
      </a:accent3>
      <a:accent4>
        <a:srgbClr val="60DCCA"/>
      </a:accent4>
      <a:accent5>
        <a:srgbClr val="3478BC"/>
      </a:accent5>
      <a:accent6>
        <a:srgbClr val="E94572"/>
      </a:accent6>
      <a:hlink>
        <a:srgbClr val="3478BC"/>
      </a:hlink>
      <a:folHlink>
        <a:srgbClr val="E94572"/>
      </a:folHlink>
    </a:clrScheme>
    <a:fontScheme name="Другая 2">
      <a:majorFont>
        <a:latin typeface="Verdana "/>
        <a:ea typeface=""/>
        <a:cs typeface=""/>
      </a:majorFont>
      <a:minorFont>
        <a:latin typeface="Verdana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Презентация6" id="{2AEEDDF9-59ED-463C-8E0C-BF21DC8B3CB6}" vid="{CDD37877-5C07-4AD6-AFB2-357C367BDEC8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Shablon_Moscow_Poly_v3</Template>
  <TotalTime>1859</TotalTime>
  <Words>1804</Words>
  <Application>Microsoft Macintosh PowerPoint</Application>
  <PresentationFormat>Widescreen</PresentationFormat>
  <Paragraphs>224</Paragraphs>
  <Slides>16</Slides>
  <Notes>16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Verdana</vt:lpstr>
      <vt:lpstr>Arial</vt:lpstr>
      <vt:lpstr>Gilroy Medium</vt:lpstr>
      <vt:lpstr>Gilroy Bold</vt:lpstr>
      <vt:lpstr>Calibri</vt:lpstr>
      <vt:lpstr>Wingdings</vt:lpstr>
      <vt:lpstr>Тема2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С п а с и б о    з а   в н и м а н и е !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Veronika Natur</dc:creator>
  <cp:lastModifiedBy>Давид Малевич</cp:lastModifiedBy>
  <cp:revision>1696</cp:revision>
  <dcterms:created xsi:type="dcterms:W3CDTF">2024-05-27T20:04:35Z</dcterms:created>
  <dcterms:modified xsi:type="dcterms:W3CDTF">2025-05-01T10:53:27Z</dcterms:modified>
</cp:coreProperties>
</file>